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9" r:id="rId2"/>
    <p:sldMasterId id="2147483712" r:id="rId3"/>
  </p:sldMasterIdLst>
  <p:notesMasterIdLst>
    <p:notesMasterId r:id="rId34"/>
  </p:notesMasterIdLst>
  <p:handoutMasterIdLst>
    <p:handoutMasterId r:id="rId35"/>
  </p:handoutMasterIdLst>
  <p:sldIdLst>
    <p:sldId id="375" r:id="rId4"/>
    <p:sldId id="361" r:id="rId5"/>
    <p:sldId id="384" r:id="rId6"/>
    <p:sldId id="362" r:id="rId7"/>
    <p:sldId id="385" r:id="rId8"/>
    <p:sldId id="360" r:id="rId9"/>
    <p:sldId id="398" r:id="rId10"/>
    <p:sldId id="357" r:id="rId11"/>
    <p:sldId id="334" r:id="rId12"/>
    <p:sldId id="394" r:id="rId13"/>
    <p:sldId id="395" r:id="rId14"/>
    <p:sldId id="396" r:id="rId15"/>
    <p:sldId id="315" r:id="rId16"/>
    <p:sldId id="423" r:id="rId17"/>
    <p:sldId id="424" r:id="rId18"/>
    <p:sldId id="399" r:id="rId19"/>
    <p:sldId id="393" r:id="rId20"/>
    <p:sldId id="376" r:id="rId21"/>
    <p:sldId id="400" r:id="rId22"/>
    <p:sldId id="427" r:id="rId23"/>
    <p:sldId id="428" r:id="rId24"/>
    <p:sldId id="429" r:id="rId25"/>
    <p:sldId id="430" r:id="rId26"/>
    <p:sldId id="420" r:id="rId27"/>
    <p:sldId id="421" r:id="rId28"/>
    <p:sldId id="422" r:id="rId29"/>
    <p:sldId id="425" r:id="rId30"/>
    <p:sldId id="426" r:id="rId31"/>
    <p:sldId id="383" r:id="rId32"/>
    <p:sldId id="382" r:id="rId33"/>
  </p:sldIdLst>
  <p:sldSz cx="9144000" cy="6858000" type="screen4x3"/>
  <p:notesSz cx="6794500" cy="9931400"/>
  <p:defaultTextStyle>
    <a:defPPr>
      <a:defRPr lang="en-AU"/>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 id="{40694B8B-3F3E-4F74-9A05-DE6F5D64C984}">
          <p14:sldIdLst>
            <p14:sldId id="375"/>
          </p14:sldIdLst>
        </p14:section>
        <p14:section name="Current" id="{B4D0A0D6-998D-49A9-81F5-02568F15841B}">
          <p14:sldIdLst>
            <p14:sldId id="361"/>
            <p14:sldId id="384"/>
            <p14:sldId id="362"/>
            <p14:sldId id="385"/>
            <p14:sldId id="360"/>
            <p14:sldId id="398"/>
            <p14:sldId id="357"/>
            <p14:sldId id="334"/>
            <p14:sldId id="394"/>
            <p14:sldId id="395"/>
            <p14:sldId id="396"/>
            <p14:sldId id="315"/>
            <p14:sldId id="423"/>
            <p14:sldId id="424"/>
          </p14:sldIdLst>
        </p14:section>
        <p14:section name="Future" id="{78D073B4-9F32-4932-ABEF-B2F06D8D7715}">
          <p14:sldIdLst>
            <p14:sldId id="399"/>
            <p14:sldId id="393"/>
            <p14:sldId id="376"/>
            <p14:sldId id="400"/>
            <p14:sldId id="427"/>
            <p14:sldId id="428"/>
            <p14:sldId id="429"/>
            <p14:sldId id="430"/>
            <p14:sldId id="420"/>
            <p14:sldId id="421"/>
            <p14:sldId id="422"/>
            <p14:sldId id="425"/>
            <p14:sldId id="426"/>
            <p14:sldId id="383"/>
            <p14:sldId id="3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ler, Elizabeth" initials="FE" lastIdx="1" clrIdx="0">
    <p:extLst/>
  </p:cmAuthor>
  <p:cmAuthor id="2" name="Wise, Kylie" initials="WK" lastIdx="16" clrIdx="1">
    <p:extLst/>
  </p:cmAuthor>
  <p:cmAuthor id="3" name="Power, Noela" initials="PN" lastIdx="3" clrIdx="2">
    <p:extLst/>
  </p:cmAuthor>
  <p:cmAuthor id="4" name="Ryan, Jane" initials="RJ" lastIdx="8" clrIdx="3">
    <p:extLst>
      <p:ext uri="{19B8F6BF-5375-455C-9EA6-DF929625EA0E}">
        <p15:presenceInfo xmlns:p15="http://schemas.microsoft.com/office/powerpoint/2012/main" userId="Ryan, Jane" providerId="None"/>
      </p:ext>
    </p:extLst>
  </p:cmAuthor>
  <p:cmAuthor id="5" name="Varsanyi, Laura" initials="VL" lastIdx="4" clrIdx="4">
    <p:extLst>
      <p:ext uri="{19B8F6BF-5375-455C-9EA6-DF929625EA0E}">
        <p15:presenceInfo xmlns:p15="http://schemas.microsoft.com/office/powerpoint/2012/main" userId="Varsanyi, Lau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7" autoAdjust="0"/>
    <p:restoredTop sz="97226" autoAdjust="0"/>
  </p:normalViewPr>
  <p:slideViewPr>
    <p:cSldViewPr snapToGrid="0" snapToObjects="1">
      <p:cViewPr varScale="1">
        <p:scale>
          <a:sx n="97" d="100"/>
          <a:sy n="97" d="100"/>
        </p:scale>
        <p:origin x="4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44282" cy="496571"/>
          </a:xfrm>
          <a:prstGeom prst="rect">
            <a:avLst/>
          </a:prstGeom>
        </p:spPr>
        <p:txBody>
          <a:bodyPr vert="horz" lIns="91403" tIns="45701" rIns="91403" bIns="45701" rtlCol="0"/>
          <a:lstStyle>
            <a:lvl1pPr algn="l">
              <a:defRPr sz="1200"/>
            </a:lvl1pPr>
          </a:lstStyle>
          <a:p>
            <a:endParaRPr lang="en-AU" dirty="0"/>
          </a:p>
        </p:txBody>
      </p:sp>
      <p:sp>
        <p:nvSpPr>
          <p:cNvPr id="3" name="Date Placeholder 2"/>
          <p:cNvSpPr>
            <a:spLocks noGrp="1"/>
          </p:cNvSpPr>
          <p:nvPr>
            <p:ph type="dt" sz="quarter" idx="1"/>
          </p:nvPr>
        </p:nvSpPr>
        <p:spPr>
          <a:xfrm>
            <a:off x="3848647" y="3"/>
            <a:ext cx="2944282" cy="496571"/>
          </a:xfrm>
          <a:prstGeom prst="rect">
            <a:avLst/>
          </a:prstGeom>
        </p:spPr>
        <p:txBody>
          <a:bodyPr vert="horz" lIns="91403" tIns="45701" rIns="91403" bIns="45701" rtlCol="0"/>
          <a:lstStyle>
            <a:lvl1pPr algn="r">
              <a:defRPr sz="1200"/>
            </a:lvl1pPr>
          </a:lstStyle>
          <a:p>
            <a:fld id="{D0C9F214-E0A7-4C87-B3A4-E3AF1FE0A909}" type="datetimeFigureOut">
              <a:rPr lang="en-US" smtClean="0"/>
              <a:pPr/>
              <a:t>7/2/2019</a:t>
            </a:fld>
            <a:endParaRPr lang="en-AU" dirty="0"/>
          </a:p>
        </p:txBody>
      </p:sp>
      <p:sp>
        <p:nvSpPr>
          <p:cNvPr id="4" name="Footer Placeholder 3"/>
          <p:cNvSpPr>
            <a:spLocks noGrp="1"/>
          </p:cNvSpPr>
          <p:nvPr>
            <p:ph type="ftr" sz="quarter" idx="2"/>
          </p:nvPr>
        </p:nvSpPr>
        <p:spPr>
          <a:xfrm>
            <a:off x="1" y="9433109"/>
            <a:ext cx="2944282" cy="496571"/>
          </a:xfrm>
          <a:prstGeom prst="rect">
            <a:avLst/>
          </a:prstGeom>
        </p:spPr>
        <p:txBody>
          <a:bodyPr vert="horz" lIns="91403" tIns="45701" rIns="91403" bIns="45701"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8647" y="9433109"/>
            <a:ext cx="2944282" cy="496571"/>
          </a:xfrm>
          <a:prstGeom prst="rect">
            <a:avLst/>
          </a:prstGeom>
        </p:spPr>
        <p:txBody>
          <a:bodyPr vert="horz" lIns="91403" tIns="45701" rIns="91403" bIns="45701" rtlCol="0" anchor="b"/>
          <a:lstStyle>
            <a:lvl1pPr algn="r">
              <a:defRPr sz="1200"/>
            </a:lvl1pPr>
          </a:lstStyle>
          <a:p>
            <a:fld id="{8A078852-2509-4F21-A2B4-EBC5282D7507}" type="slidenum">
              <a:rPr lang="en-AU" smtClean="0"/>
              <a:pPr/>
              <a:t>‹#›</a:t>
            </a:fld>
            <a:endParaRPr lang="en-AU" dirty="0"/>
          </a:p>
        </p:txBody>
      </p:sp>
    </p:spTree>
    <p:extLst>
      <p:ext uri="{BB962C8B-B14F-4D97-AF65-F5344CB8AC3E}">
        <p14:creationId xmlns:p14="http://schemas.microsoft.com/office/powerpoint/2010/main" val="2614474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44282" cy="496571"/>
          </a:xfrm>
          <a:prstGeom prst="rect">
            <a:avLst/>
          </a:prstGeom>
        </p:spPr>
        <p:txBody>
          <a:bodyPr vert="horz" lIns="91403" tIns="45701" rIns="91403" bIns="45701" rtlCol="0"/>
          <a:lstStyle>
            <a:lvl1pPr algn="l">
              <a:defRPr sz="1200"/>
            </a:lvl1pPr>
          </a:lstStyle>
          <a:p>
            <a:endParaRPr lang="en-AU" dirty="0"/>
          </a:p>
        </p:txBody>
      </p:sp>
      <p:sp>
        <p:nvSpPr>
          <p:cNvPr id="3" name="Date Placeholder 2"/>
          <p:cNvSpPr>
            <a:spLocks noGrp="1"/>
          </p:cNvSpPr>
          <p:nvPr>
            <p:ph type="dt" idx="1"/>
          </p:nvPr>
        </p:nvSpPr>
        <p:spPr>
          <a:xfrm>
            <a:off x="3848647" y="3"/>
            <a:ext cx="2944282" cy="496571"/>
          </a:xfrm>
          <a:prstGeom prst="rect">
            <a:avLst/>
          </a:prstGeom>
        </p:spPr>
        <p:txBody>
          <a:bodyPr vert="horz" lIns="91403" tIns="45701" rIns="91403" bIns="45701" rtlCol="0"/>
          <a:lstStyle>
            <a:lvl1pPr algn="r">
              <a:defRPr sz="1200"/>
            </a:lvl1pPr>
          </a:lstStyle>
          <a:p>
            <a:fld id="{AB7A08B5-279C-46C5-BCD1-4CF574AF1B3B}" type="datetimeFigureOut">
              <a:rPr lang="en-US" smtClean="0"/>
              <a:pPr/>
              <a:t>7/2/2019</a:t>
            </a:fld>
            <a:endParaRPr lang="en-AU"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03" tIns="45701" rIns="91403" bIns="45701" rtlCol="0" anchor="ctr"/>
          <a:lstStyle/>
          <a:p>
            <a:endParaRPr lang="en-AU" dirty="0"/>
          </a:p>
        </p:txBody>
      </p:sp>
      <p:sp>
        <p:nvSpPr>
          <p:cNvPr id="5" name="Notes Placeholder 4"/>
          <p:cNvSpPr>
            <a:spLocks noGrp="1"/>
          </p:cNvSpPr>
          <p:nvPr>
            <p:ph type="body" sz="quarter" idx="3"/>
          </p:nvPr>
        </p:nvSpPr>
        <p:spPr>
          <a:xfrm>
            <a:off x="679450" y="4717419"/>
            <a:ext cx="5435600" cy="4469130"/>
          </a:xfrm>
          <a:prstGeom prst="rect">
            <a:avLst/>
          </a:prstGeom>
        </p:spPr>
        <p:txBody>
          <a:bodyPr vert="horz" lIns="91403" tIns="45701" rIns="91403"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433109"/>
            <a:ext cx="2944282" cy="496571"/>
          </a:xfrm>
          <a:prstGeom prst="rect">
            <a:avLst/>
          </a:prstGeom>
        </p:spPr>
        <p:txBody>
          <a:bodyPr vert="horz" lIns="91403" tIns="45701" rIns="91403" bIns="45701"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8647" y="9433109"/>
            <a:ext cx="2944282" cy="496571"/>
          </a:xfrm>
          <a:prstGeom prst="rect">
            <a:avLst/>
          </a:prstGeom>
        </p:spPr>
        <p:txBody>
          <a:bodyPr vert="horz" lIns="91403" tIns="45701" rIns="91403" bIns="45701" rtlCol="0" anchor="b"/>
          <a:lstStyle>
            <a:lvl1pPr algn="r">
              <a:defRPr sz="1200"/>
            </a:lvl1pPr>
          </a:lstStyle>
          <a:p>
            <a:fld id="{54A1797E-F796-4521-B2BF-C6D940C932AB}" type="slidenum">
              <a:rPr lang="en-AU" smtClean="0"/>
              <a:pPr/>
              <a:t>‹#›</a:t>
            </a:fld>
            <a:endParaRPr lang="en-AU" dirty="0"/>
          </a:p>
        </p:txBody>
      </p:sp>
    </p:spTree>
    <p:extLst>
      <p:ext uri="{BB962C8B-B14F-4D97-AF65-F5344CB8AC3E}">
        <p14:creationId xmlns:p14="http://schemas.microsoft.com/office/powerpoint/2010/main" val="363634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aseline="0"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1</a:t>
            </a:fld>
            <a:endParaRPr lang="en-AU" dirty="0"/>
          </a:p>
        </p:txBody>
      </p:sp>
    </p:spTree>
    <p:extLst>
      <p:ext uri="{BB962C8B-B14F-4D97-AF65-F5344CB8AC3E}">
        <p14:creationId xmlns:p14="http://schemas.microsoft.com/office/powerpoint/2010/main" val="459660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10</a:t>
            </a:fld>
            <a:endParaRPr lang="en-AU" dirty="0"/>
          </a:p>
        </p:txBody>
      </p:sp>
    </p:spTree>
    <p:extLst>
      <p:ext uri="{BB962C8B-B14F-4D97-AF65-F5344CB8AC3E}">
        <p14:creationId xmlns:p14="http://schemas.microsoft.com/office/powerpoint/2010/main" val="362789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11</a:t>
            </a:fld>
            <a:endParaRPr lang="en-AU" dirty="0"/>
          </a:p>
        </p:txBody>
      </p:sp>
    </p:spTree>
    <p:extLst>
      <p:ext uri="{BB962C8B-B14F-4D97-AF65-F5344CB8AC3E}">
        <p14:creationId xmlns:p14="http://schemas.microsoft.com/office/powerpoint/2010/main" val="3627890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12</a:t>
            </a:fld>
            <a:endParaRPr lang="en-AU" dirty="0"/>
          </a:p>
        </p:txBody>
      </p:sp>
    </p:spTree>
    <p:extLst>
      <p:ext uri="{BB962C8B-B14F-4D97-AF65-F5344CB8AC3E}">
        <p14:creationId xmlns:p14="http://schemas.microsoft.com/office/powerpoint/2010/main" val="3627890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13</a:t>
            </a:fld>
            <a:endParaRPr lang="en-AU" dirty="0"/>
          </a:p>
        </p:txBody>
      </p:sp>
    </p:spTree>
    <p:extLst>
      <p:ext uri="{BB962C8B-B14F-4D97-AF65-F5344CB8AC3E}">
        <p14:creationId xmlns:p14="http://schemas.microsoft.com/office/powerpoint/2010/main" val="362789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14</a:t>
            </a:fld>
            <a:endParaRPr lang="en-AU" dirty="0"/>
          </a:p>
        </p:txBody>
      </p:sp>
    </p:spTree>
    <p:extLst>
      <p:ext uri="{BB962C8B-B14F-4D97-AF65-F5344CB8AC3E}">
        <p14:creationId xmlns:p14="http://schemas.microsoft.com/office/powerpoint/2010/main" val="368317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15</a:t>
            </a:fld>
            <a:endParaRPr lang="en-AU" dirty="0"/>
          </a:p>
        </p:txBody>
      </p:sp>
    </p:spTree>
    <p:extLst>
      <p:ext uri="{BB962C8B-B14F-4D97-AF65-F5344CB8AC3E}">
        <p14:creationId xmlns:p14="http://schemas.microsoft.com/office/powerpoint/2010/main" val="195692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16</a:t>
            </a:fld>
            <a:endParaRPr lang="en-AU" dirty="0"/>
          </a:p>
        </p:txBody>
      </p:sp>
    </p:spTree>
    <p:extLst>
      <p:ext uri="{BB962C8B-B14F-4D97-AF65-F5344CB8AC3E}">
        <p14:creationId xmlns:p14="http://schemas.microsoft.com/office/powerpoint/2010/main" val="17278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17</a:t>
            </a:fld>
            <a:endParaRPr lang="en-AU" dirty="0"/>
          </a:p>
        </p:txBody>
      </p:sp>
    </p:spTree>
    <p:extLst>
      <p:ext uri="{BB962C8B-B14F-4D97-AF65-F5344CB8AC3E}">
        <p14:creationId xmlns:p14="http://schemas.microsoft.com/office/powerpoint/2010/main" val="25933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18</a:t>
            </a:fld>
            <a:endParaRPr lang="en-AU" dirty="0"/>
          </a:p>
        </p:txBody>
      </p:sp>
    </p:spTree>
    <p:extLst>
      <p:ext uri="{BB962C8B-B14F-4D97-AF65-F5344CB8AC3E}">
        <p14:creationId xmlns:p14="http://schemas.microsoft.com/office/powerpoint/2010/main" val="259335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19</a:t>
            </a:fld>
            <a:endParaRPr lang="en-AU" dirty="0"/>
          </a:p>
        </p:txBody>
      </p:sp>
    </p:spTree>
    <p:extLst>
      <p:ext uri="{BB962C8B-B14F-4D97-AF65-F5344CB8AC3E}">
        <p14:creationId xmlns:p14="http://schemas.microsoft.com/office/powerpoint/2010/main" val="25933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baseline="0" dirty="0" smtClean="0"/>
              <a:t>Title</a:t>
            </a:r>
          </a:p>
        </p:txBody>
      </p:sp>
      <p:sp>
        <p:nvSpPr>
          <p:cNvPr id="4" name="Slide Number Placeholder 3"/>
          <p:cNvSpPr>
            <a:spLocks noGrp="1"/>
          </p:cNvSpPr>
          <p:nvPr>
            <p:ph type="sldNum" sz="quarter" idx="10"/>
          </p:nvPr>
        </p:nvSpPr>
        <p:spPr/>
        <p:txBody>
          <a:bodyPr/>
          <a:lstStyle/>
          <a:p>
            <a:fld id="{54A1797E-F796-4521-B2BF-C6D940C932AB}" type="slidenum">
              <a:rPr lang="en-AU" smtClean="0"/>
              <a:pPr/>
              <a:t>2</a:t>
            </a:fld>
            <a:endParaRPr lang="en-AU" dirty="0"/>
          </a:p>
        </p:txBody>
      </p:sp>
    </p:spTree>
    <p:extLst>
      <p:ext uri="{BB962C8B-B14F-4D97-AF65-F5344CB8AC3E}">
        <p14:creationId xmlns:p14="http://schemas.microsoft.com/office/powerpoint/2010/main" val="2065176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20</a:t>
            </a:fld>
            <a:endParaRPr lang="en-AU" dirty="0"/>
          </a:p>
        </p:txBody>
      </p:sp>
    </p:spTree>
    <p:extLst>
      <p:ext uri="{BB962C8B-B14F-4D97-AF65-F5344CB8AC3E}">
        <p14:creationId xmlns:p14="http://schemas.microsoft.com/office/powerpoint/2010/main" val="169245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21</a:t>
            </a:fld>
            <a:endParaRPr lang="en-AU" dirty="0"/>
          </a:p>
        </p:txBody>
      </p:sp>
    </p:spTree>
    <p:extLst>
      <p:ext uri="{BB962C8B-B14F-4D97-AF65-F5344CB8AC3E}">
        <p14:creationId xmlns:p14="http://schemas.microsoft.com/office/powerpoint/2010/main" val="263699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22</a:t>
            </a:fld>
            <a:endParaRPr lang="en-AU" dirty="0"/>
          </a:p>
        </p:txBody>
      </p:sp>
    </p:spTree>
    <p:extLst>
      <p:ext uri="{BB962C8B-B14F-4D97-AF65-F5344CB8AC3E}">
        <p14:creationId xmlns:p14="http://schemas.microsoft.com/office/powerpoint/2010/main" val="679508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aseline="0" dirty="0" smtClean="0"/>
          </a:p>
          <a:p>
            <a:endParaRPr lang="en-AU" sz="1200" baseline="0" dirty="0" smtClean="0"/>
          </a:p>
        </p:txBody>
      </p:sp>
      <p:sp>
        <p:nvSpPr>
          <p:cNvPr id="4" name="Slide Number Placeholder 3"/>
          <p:cNvSpPr>
            <a:spLocks noGrp="1"/>
          </p:cNvSpPr>
          <p:nvPr>
            <p:ph type="sldNum" sz="quarter" idx="10"/>
          </p:nvPr>
        </p:nvSpPr>
        <p:spPr/>
        <p:txBody>
          <a:bodyPr/>
          <a:lstStyle/>
          <a:p>
            <a:pPr>
              <a:defRPr/>
            </a:pPr>
            <a:fld id="{D94716B4-93D8-4C0D-9288-D7B7DE965973}" type="slidenum">
              <a:rPr lang="en-AU" smtClean="0"/>
              <a:pPr>
                <a:defRPr/>
              </a:pPr>
              <a:t>23</a:t>
            </a:fld>
            <a:endParaRPr lang="en-AU" dirty="0"/>
          </a:p>
        </p:txBody>
      </p:sp>
    </p:spTree>
    <p:extLst>
      <p:ext uri="{BB962C8B-B14F-4D97-AF65-F5344CB8AC3E}">
        <p14:creationId xmlns:p14="http://schemas.microsoft.com/office/powerpoint/2010/main" val="948684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24</a:t>
            </a:fld>
            <a:endParaRPr lang="en-AU" dirty="0"/>
          </a:p>
        </p:txBody>
      </p:sp>
    </p:spTree>
    <p:extLst>
      <p:ext uri="{BB962C8B-B14F-4D97-AF65-F5344CB8AC3E}">
        <p14:creationId xmlns:p14="http://schemas.microsoft.com/office/powerpoint/2010/main" val="805576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25</a:t>
            </a:fld>
            <a:endParaRPr lang="en-AU" dirty="0"/>
          </a:p>
        </p:txBody>
      </p:sp>
    </p:spTree>
    <p:extLst>
      <p:ext uri="{BB962C8B-B14F-4D97-AF65-F5344CB8AC3E}">
        <p14:creationId xmlns:p14="http://schemas.microsoft.com/office/powerpoint/2010/main" val="1836685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26</a:t>
            </a:fld>
            <a:endParaRPr lang="en-AU" dirty="0"/>
          </a:p>
        </p:txBody>
      </p:sp>
    </p:spTree>
    <p:extLst>
      <p:ext uri="{BB962C8B-B14F-4D97-AF65-F5344CB8AC3E}">
        <p14:creationId xmlns:p14="http://schemas.microsoft.com/office/powerpoint/2010/main" val="3270420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27</a:t>
            </a:fld>
            <a:endParaRPr lang="en-AU" dirty="0"/>
          </a:p>
        </p:txBody>
      </p:sp>
    </p:spTree>
    <p:extLst>
      <p:ext uri="{BB962C8B-B14F-4D97-AF65-F5344CB8AC3E}">
        <p14:creationId xmlns:p14="http://schemas.microsoft.com/office/powerpoint/2010/main" val="2900134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28</a:t>
            </a:fld>
            <a:endParaRPr lang="en-AU" dirty="0"/>
          </a:p>
        </p:txBody>
      </p:sp>
    </p:spTree>
    <p:extLst>
      <p:ext uri="{BB962C8B-B14F-4D97-AF65-F5344CB8AC3E}">
        <p14:creationId xmlns:p14="http://schemas.microsoft.com/office/powerpoint/2010/main" val="1844429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p>
        </p:txBody>
      </p:sp>
      <p:sp>
        <p:nvSpPr>
          <p:cNvPr id="4" name="Slide Number Placeholder 3"/>
          <p:cNvSpPr>
            <a:spLocks noGrp="1"/>
          </p:cNvSpPr>
          <p:nvPr>
            <p:ph type="sldNum" sz="quarter" idx="10"/>
          </p:nvPr>
        </p:nvSpPr>
        <p:spPr/>
        <p:txBody>
          <a:bodyPr/>
          <a:lstStyle/>
          <a:p>
            <a:fld id="{54A1797E-F796-4521-B2BF-C6D940C932AB}" type="slidenum">
              <a:rPr lang="en-AU" smtClean="0"/>
              <a:pPr/>
              <a:t>29</a:t>
            </a:fld>
            <a:endParaRPr lang="en-AU" dirty="0"/>
          </a:p>
        </p:txBody>
      </p:sp>
    </p:spTree>
    <p:extLst>
      <p:ext uri="{BB962C8B-B14F-4D97-AF65-F5344CB8AC3E}">
        <p14:creationId xmlns:p14="http://schemas.microsoft.com/office/powerpoint/2010/main" val="2870602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AU" baseline="0" dirty="0" smtClean="0">
              <a:latin typeface="+mn-lt"/>
            </a:endParaRPr>
          </a:p>
        </p:txBody>
      </p:sp>
      <p:sp>
        <p:nvSpPr>
          <p:cNvPr id="4" name="Slide Number Placeholder 3"/>
          <p:cNvSpPr>
            <a:spLocks noGrp="1"/>
          </p:cNvSpPr>
          <p:nvPr>
            <p:ph type="sldNum" sz="quarter" idx="10"/>
          </p:nvPr>
        </p:nvSpPr>
        <p:spPr/>
        <p:txBody>
          <a:bodyPr/>
          <a:lstStyle/>
          <a:p>
            <a:fld id="{54A1797E-F796-4521-B2BF-C6D940C932AB}" type="slidenum">
              <a:rPr lang="en-AU" smtClean="0"/>
              <a:pPr/>
              <a:t>3</a:t>
            </a:fld>
            <a:endParaRPr lang="en-AU" dirty="0"/>
          </a:p>
        </p:txBody>
      </p:sp>
    </p:spTree>
    <p:extLst>
      <p:ext uri="{BB962C8B-B14F-4D97-AF65-F5344CB8AC3E}">
        <p14:creationId xmlns:p14="http://schemas.microsoft.com/office/powerpoint/2010/main" val="1013694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30</a:t>
            </a:fld>
            <a:endParaRPr lang="en-AU" dirty="0"/>
          </a:p>
        </p:txBody>
      </p:sp>
    </p:spTree>
    <p:extLst>
      <p:ext uri="{BB962C8B-B14F-4D97-AF65-F5344CB8AC3E}">
        <p14:creationId xmlns:p14="http://schemas.microsoft.com/office/powerpoint/2010/main" val="230725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dirty="0"/>
          </a:p>
        </p:txBody>
      </p:sp>
      <p:sp>
        <p:nvSpPr>
          <p:cNvPr id="4" name="Slide Number Placeholder 3"/>
          <p:cNvSpPr>
            <a:spLocks noGrp="1"/>
          </p:cNvSpPr>
          <p:nvPr>
            <p:ph type="sldNum" sz="quarter" idx="10"/>
          </p:nvPr>
        </p:nvSpPr>
        <p:spPr/>
        <p:txBody>
          <a:bodyPr/>
          <a:lstStyle/>
          <a:p>
            <a:fld id="{54A1797E-F796-4521-B2BF-C6D940C932AB}" type="slidenum">
              <a:rPr lang="en-AU" smtClean="0"/>
              <a:pPr/>
              <a:t>4</a:t>
            </a:fld>
            <a:endParaRPr lang="en-AU" dirty="0"/>
          </a:p>
        </p:txBody>
      </p:sp>
    </p:spTree>
    <p:extLst>
      <p:ext uri="{BB962C8B-B14F-4D97-AF65-F5344CB8AC3E}">
        <p14:creationId xmlns:p14="http://schemas.microsoft.com/office/powerpoint/2010/main" val="56909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baseline="0" dirty="0" smtClean="0"/>
              <a:t>Title</a:t>
            </a:r>
          </a:p>
        </p:txBody>
      </p:sp>
      <p:sp>
        <p:nvSpPr>
          <p:cNvPr id="4" name="Slide Number Placeholder 3"/>
          <p:cNvSpPr>
            <a:spLocks noGrp="1"/>
          </p:cNvSpPr>
          <p:nvPr>
            <p:ph type="sldNum" sz="quarter" idx="10"/>
          </p:nvPr>
        </p:nvSpPr>
        <p:spPr/>
        <p:txBody>
          <a:bodyPr/>
          <a:lstStyle/>
          <a:p>
            <a:fld id="{54A1797E-F796-4521-B2BF-C6D940C932AB}" type="slidenum">
              <a:rPr lang="en-AU" smtClean="0"/>
              <a:pPr/>
              <a:t>5</a:t>
            </a:fld>
            <a:endParaRPr lang="en-AU" dirty="0"/>
          </a:p>
        </p:txBody>
      </p:sp>
    </p:spTree>
    <p:extLst>
      <p:ext uri="{BB962C8B-B14F-4D97-AF65-F5344CB8AC3E}">
        <p14:creationId xmlns:p14="http://schemas.microsoft.com/office/powerpoint/2010/main" val="206517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1" baseline="0" dirty="0" smtClean="0">
              <a:latin typeface="+mn-lt"/>
            </a:endParaRPr>
          </a:p>
        </p:txBody>
      </p:sp>
      <p:sp>
        <p:nvSpPr>
          <p:cNvPr id="4" name="Slide Number Placeholder 3"/>
          <p:cNvSpPr>
            <a:spLocks noGrp="1"/>
          </p:cNvSpPr>
          <p:nvPr>
            <p:ph type="sldNum" sz="quarter" idx="10"/>
          </p:nvPr>
        </p:nvSpPr>
        <p:spPr/>
        <p:txBody>
          <a:bodyPr/>
          <a:lstStyle/>
          <a:p>
            <a:fld id="{54A1797E-F796-4521-B2BF-C6D940C932AB}" type="slidenum">
              <a:rPr lang="en-AU" smtClean="0"/>
              <a:pPr/>
              <a:t>6</a:t>
            </a:fld>
            <a:endParaRPr lang="en-AU" dirty="0"/>
          </a:p>
        </p:txBody>
      </p:sp>
    </p:spTree>
    <p:extLst>
      <p:ext uri="{BB962C8B-B14F-4D97-AF65-F5344CB8AC3E}">
        <p14:creationId xmlns:p14="http://schemas.microsoft.com/office/powerpoint/2010/main" val="254725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b="1" baseline="0" dirty="0" smtClean="0">
              <a:latin typeface="+mn-lt"/>
            </a:endParaRPr>
          </a:p>
        </p:txBody>
      </p:sp>
      <p:sp>
        <p:nvSpPr>
          <p:cNvPr id="4" name="Slide Number Placeholder 3"/>
          <p:cNvSpPr>
            <a:spLocks noGrp="1"/>
          </p:cNvSpPr>
          <p:nvPr>
            <p:ph type="sldNum" sz="quarter" idx="10"/>
          </p:nvPr>
        </p:nvSpPr>
        <p:spPr/>
        <p:txBody>
          <a:bodyPr/>
          <a:lstStyle/>
          <a:p>
            <a:fld id="{54A1797E-F796-4521-B2BF-C6D940C932AB}" type="slidenum">
              <a:rPr lang="en-AU" smtClean="0"/>
              <a:pPr/>
              <a:t>7</a:t>
            </a:fld>
            <a:endParaRPr lang="en-AU" dirty="0"/>
          </a:p>
        </p:txBody>
      </p:sp>
    </p:spTree>
    <p:extLst>
      <p:ext uri="{BB962C8B-B14F-4D97-AF65-F5344CB8AC3E}">
        <p14:creationId xmlns:p14="http://schemas.microsoft.com/office/powerpoint/2010/main" val="254725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1797E-F796-4521-B2BF-C6D940C932AB}" type="slidenum">
              <a:rPr lang="en-AU" smtClean="0"/>
              <a:pPr/>
              <a:t>8</a:t>
            </a:fld>
            <a:endParaRPr lang="en-AU" dirty="0"/>
          </a:p>
        </p:txBody>
      </p:sp>
    </p:spTree>
    <p:extLst>
      <p:ext uri="{BB962C8B-B14F-4D97-AF65-F5344CB8AC3E}">
        <p14:creationId xmlns:p14="http://schemas.microsoft.com/office/powerpoint/2010/main" val="3124401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latin typeface="+mn-lt"/>
              <a:cs typeface="Arial"/>
            </a:endParaRPr>
          </a:p>
        </p:txBody>
      </p:sp>
      <p:sp>
        <p:nvSpPr>
          <p:cNvPr id="4" name="Slide Number Placeholder 3"/>
          <p:cNvSpPr>
            <a:spLocks noGrp="1"/>
          </p:cNvSpPr>
          <p:nvPr>
            <p:ph type="sldNum" sz="quarter" idx="10"/>
          </p:nvPr>
        </p:nvSpPr>
        <p:spPr/>
        <p:txBody>
          <a:bodyPr/>
          <a:lstStyle/>
          <a:p>
            <a:fld id="{54A1797E-F796-4521-B2BF-C6D940C932AB}" type="slidenum">
              <a:rPr lang="en-AU" smtClean="0"/>
              <a:pPr/>
              <a:t>9</a:t>
            </a:fld>
            <a:endParaRPr lang="en-AU" dirty="0"/>
          </a:p>
        </p:txBody>
      </p:sp>
    </p:spTree>
    <p:extLst>
      <p:ext uri="{BB962C8B-B14F-4D97-AF65-F5344CB8AC3E}">
        <p14:creationId xmlns:p14="http://schemas.microsoft.com/office/powerpoint/2010/main" val="2036454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July 2,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July 2,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July 2,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2960" y="411480"/>
            <a:ext cx="7520940" cy="548640"/>
          </a:xfrm>
        </p:spPr>
        <p:txBody>
          <a:bodyPr/>
          <a:lstStyle>
            <a:lvl1pPr>
              <a:defRPr/>
            </a:lvl1pPr>
          </a:lstStyle>
          <a:p>
            <a:r>
              <a:rPr lang="en-US" dirty="0" smtClean="0"/>
              <a:t>w1stpage</a:t>
            </a:r>
            <a:endParaRPr lang="en-US" dirty="0"/>
          </a:p>
        </p:txBody>
      </p:sp>
      <p:pic>
        <p:nvPicPr>
          <p:cNvPr id="2" name="Picture 1" descr="Internal Powerpoint BGD.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2" name="Picture 1" descr="Internal Powerpoint BGD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2B1B13E-D5AF-485E-81A1-82A140076526}" type="datetime4">
              <a:rPr lang="en-US" smtClean="0"/>
              <a:pPr/>
              <a:t>July 2, 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11008298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2" name="Picture 1" descr="Internal Powerpoint BGD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2" name="Picture 1" descr="Internal Powerpoint BGD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166608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2359160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357995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July 2,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919164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6613918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194679925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23384513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2420194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318178033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8472964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498674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B4E317-6382-4DB1-96D7-A0FF62B6A2EC}" type="datetimeFigureOut">
              <a:rPr lang="en-AU" smtClean="0"/>
              <a:t>2/07/2019</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07CCCF9-6B0D-4511-9ADB-BE7902178761}" type="slidenum">
              <a:rPr lang="en-AU" smtClean="0"/>
              <a:t>‹#›</a:t>
            </a:fld>
            <a:endParaRPr lang="en-AU" dirty="0"/>
          </a:p>
        </p:txBody>
      </p:sp>
    </p:spTree>
    <p:extLst>
      <p:ext uri="{BB962C8B-B14F-4D97-AF65-F5344CB8AC3E}">
        <p14:creationId xmlns:p14="http://schemas.microsoft.com/office/powerpoint/2010/main" val="30953476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D73A190-13AB-4EEA-A8FB-E0C2FF22353B}" type="datetimeFigureOut">
              <a:rPr lang="en-AU" smtClean="0"/>
              <a:t>2/07/2019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269952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July 2,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D73A190-13AB-4EEA-A8FB-E0C2FF22353B}" type="datetimeFigureOut">
              <a:rPr lang="en-AU" smtClean="0"/>
              <a:t>2/07/2019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155943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73A190-13AB-4EEA-A8FB-E0C2FF22353B}" type="datetimeFigureOut">
              <a:rPr lang="en-AU" smtClean="0"/>
              <a:t>2/07/2019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293133140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D73A190-13AB-4EEA-A8FB-E0C2FF22353B}" type="datetimeFigureOut">
              <a:rPr lang="en-AU" smtClean="0"/>
              <a:t>2/07/2019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26159370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D73A190-13AB-4EEA-A8FB-E0C2FF22353B}" type="datetimeFigureOut">
              <a:rPr lang="en-AU" smtClean="0"/>
              <a:t>2/07/2019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7926610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D73A190-13AB-4EEA-A8FB-E0C2FF22353B}" type="datetimeFigureOut">
              <a:rPr lang="en-AU" smtClean="0"/>
              <a:t>2/07/2019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98303718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3A190-13AB-4EEA-A8FB-E0C2FF22353B}" type="datetimeFigureOut">
              <a:rPr lang="en-AU" smtClean="0"/>
              <a:t>2/07/2019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1887470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3A190-13AB-4EEA-A8FB-E0C2FF22353B}" type="datetimeFigureOut">
              <a:rPr lang="en-AU" smtClean="0"/>
              <a:t>2/07/2019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4244957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3A190-13AB-4EEA-A8FB-E0C2FF22353B}" type="datetimeFigureOut">
              <a:rPr lang="en-AU" smtClean="0"/>
              <a:t>2/07/2019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1687261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D73A190-13AB-4EEA-A8FB-E0C2FF22353B}" type="datetimeFigureOut">
              <a:rPr lang="en-AU" smtClean="0"/>
              <a:t>2/07/2019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2925114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D73A190-13AB-4EEA-A8FB-E0C2FF22353B}" type="datetimeFigureOut">
              <a:rPr lang="en-AU" smtClean="0"/>
              <a:t>2/07/2019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2007F9-2CDB-4478-A6FF-E93D667BCBD0}" type="slidenum">
              <a:rPr lang="en-AU" smtClean="0"/>
              <a:t>‹#›</a:t>
            </a:fld>
            <a:endParaRPr lang="en-AU"/>
          </a:p>
        </p:txBody>
      </p:sp>
    </p:spTree>
    <p:extLst>
      <p:ext uri="{BB962C8B-B14F-4D97-AF65-F5344CB8AC3E}">
        <p14:creationId xmlns:p14="http://schemas.microsoft.com/office/powerpoint/2010/main" val="65498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July 2,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July 2, 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EFB012D-77A1-44B0-BB26-329BA1EE55C9}" type="datetime4">
              <a:rPr lang="en-US" smtClean="0"/>
              <a:pPr/>
              <a:t>July 2, 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62D8F25-DDDE-4DCF-87EF-F9BD1A28D061}" type="datetimeFigureOut">
              <a:rPr lang="en-US" smtClean="0"/>
              <a:pPr>
                <a:defRPr/>
              </a:pPr>
              <a:t>7/2/2019</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61F8B6F-6B91-44AE-9705-EF09FF75FE08}"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July 2, 2019</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July 2, 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7.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July 2, 2019</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80" r:id="rId15"/>
    <p:sldLayoutId id="2147483682" r:id="rId16"/>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Internal Powerpoint BGD.jpg"/>
          <p:cNvPicPr>
            <a:picLocks noChangeAspect="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pic>
        <p:nvPicPr>
          <p:cNvPr id="3074" name="Picture 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138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11"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73A190-13AB-4EEA-A8FB-E0C2FF22353B}" type="datetimeFigureOut">
              <a:rPr lang="en-AU" smtClean="0"/>
              <a:t>2/07/2019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007F9-2CDB-4478-A6FF-E93D667BCBD0}" type="slidenum">
              <a:rPr lang="en-AU" smtClean="0"/>
              <a:t>‹#›</a:t>
            </a:fld>
            <a:endParaRPr lang="en-AU"/>
          </a:p>
        </p:txBody>
      </p:sp>
    </p:spTree>
    <p:extLst>
      <p:ext uri="{BB962C8B-B14F-4D97-AF65-F5344CB8AC3E}">
        <p14:creationId xmlns:p14="http://schemas.microsoft.com/office/powerpoint/2010/main" val="3544531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7445" y="253639"/>
            <a:ext cx="7490441" cy="1143000"/>
          </a:xfrm>
        </p:spPr>
        <p:txBody>
          <a:bodyPr>
            <a:normAutofit/>
          </a:bodyPr>
          <a:lstStyle/>
          <a:p>
            <a:pPr lvl="0" algn="l" defTabSz="457200" fontAlgn="base">
              <a:spcAft>
                <a:spcPct val="0"/>
              </a:spcAft>
              <a:tabLst>
                <a:tab pos="7620000" algn="r"/>
              </a:tabLst>
            </a:pPr>
            <a:r>
              <a:rPr lang="en-AU" sz="2800" b="1" dirty="0">
                <a:latin typeface="Georgia" pitchFamily="18" charset="0"/>
                <a:ea typeface="Georgia" pitchFamily="18" charset="0"/>
                <a:cs typeface="Georgia" pitchFamily="18" charset="0"/>
              </a:rPr>
              <a:t>Department of Human </a:t>
            </a:r>
            <a:r>
              <a:rPr lang="en-AU" sz="2800" b="1" dirty="0" smtClean="0">
                <a:latin typeface="Georgia" pitchFamily="18" charset="0"/>
                <a:ea typeface="Georgia" pitchFamily="18" charset="0"/>
                <a:cs typeface="Georgia" pitchFamily="18" charset="0"/>
              </a:rPr>
              <a:t>Services</a:t>
            </a:r>
            <a:br>
              <a:rPr lang="en-AU" sz="2800" b="1" dirty="0" smtClean="0">
                <a:latin typeface="Georgia" pitchFamily="18" charset="0"/>
                <a:ea typeface="Georgia" pitchFamily="18" charset="0"/>
                <a:cs typeface="Georgia" pitchFamily="18" charset="0"/>
              </a:rPr>
            </a:br>
            <a:r>
              <a:rPr lang="en-AU" sz="2800" b="1" dirty="0" smtClean="0">
                <a:latin typeface="Georgia" pitchFamily="18" charset="0"/>
                <a:ea typeface="Georgia" pitchFamily="18" charset="0"/>
                <a:cs typeface="Georgia" pitchFamily="18" charset="0"/>
              </a:rPr>
              <a:t>National Graduate Program</a:t>
            </a:r>
            <a:endParaRPr lang="en-AU" sz="2800" dirty="0"/>
          </a:p>
        </p:txBody>
      </p:sp>
      <p:sp>
        <p:nvSpPr>
          <p:cNvPr id="5" name="Title 2"/>
          <p:cNvSpPr txBox="1">
            <a:spLocks/>
          </p:cNvSpPr>
          <p:nvPr/>
        </p:nvSpPr>
        <p:spPr>
          <a:xfrm>
            <a:off x="855291" y="4454804"/>
            <a:ext cx="7490441" cy="20466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fontAlgn="base">
              <a:spcAft>
                <a:spcPct val="0"/>
              </a:spcAft>
              <a:tabLst>
                <a:tab pos="7620000" algn="r"/>
              </a:tabLst>
            </a:pPr>
            <a:r>
              <a:rPr lang="en-AU" sz="3600" b="1" dirty="0" smtClean="0">
                <a:solidFill>
                  <a:srgbClr val="1F497D"/>
                </a:solidFill>
                <a:latin typeface="Georgia" pitchFamily="18" charset="0"/>
                <a:ea typeface="Georgia" pitchFamily="18" charset="0"/>
                <a:cs typeface="Georgia" pitchFamily="18" charset="0"/>
              </a:rPr>
              <a:t>Integrated</a:t>
            </a:r>
          </a:p>
          <a:p>
            <a:pPr defTabSz="457200" fontAlgn="base">
              <a:spcAft>
                <a:spcPct val="0"/>
              </a:spcAft>
              <a:tabLst>
                <a:tab pos="7620000" algn="r"/>
              </a:tabLst>
            </a:pPr>
            <a:r>
              <a:rPr lang="en-AU" sz="3600" b="1" dirty="0" smtClean="0">
                <a:solidFill>
                  <a:srgbClr val="1F497D"/>
                </a:solidFill>
                <a:latin typeface="Georgia" pitchFamily="18" charset="0"/>
                <a:ea typeface="Georgia" pitchFamily="18" charset="0"/>
                <a:cs typeface="Georgia" pitchFamily="18" charset="0"/>
              </a:rPr>
              <a:t>Marketing Campaign</a:t>
            </a:r>
          </a:p>
          <a:p>
            <a:pPr defTabSz="457200" fontAlgn="base">
              <a:spcAft>
                <a:spcPct val="0"/>
              </a:spcAft>
              <a:tabLst>
                <a:tab pos="7620000" algn="r"/>
              </a:tabLst>
            </a:pPr>
            <a:r>
              <a:rPr lang="en-AU" sz="3600" b="1" dirty="0" smtClean="0">
                <a:solidFill>
                  <a:schemeClr val="accent4"/>
                </a:solidFill>
                <a:latin typeface="Georgia" pitchFamily="18" charset="0"/>
                <a:ea typeface="Georgia" pitchFamily="18" charset="0"/>
                <a:cs typeface="Georgia" pitchFamily="18" charset="0"/>
              </a:rPr>
              <a:t>2019</a:t>
            </a:r>
            <a:endParaRPr lang="en-AU" dirty="0">
              <a:solidFill>
                <a:schemeClr val="accent4"/>
              </a:solidFill>
            </a:endParaRPr>
          </a:p>
        </p:txBody>
      </p:sp>
      <p:pic>
        <p:nvPicPr>
          <p:cNvPr id="2" name="Picture 1" descr="suite-screen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2767" y="1641740"/>
            <a:ext cx="6524782" cy="3049090"/>
          </a:xfrm>
          <a:prstGeom prst="rect">
            <a:avLst/>
          </a:prstGeom>
        </p:spPr>
      </p:pic>
    </p:spTree>
    <p:extLst>
      <p:ext uri="{BB962C8B-B14F-4D97-AF65-F5344CB8AC3E}">
        <p14:creationId xmlns:p14="http://schemas.microsoft.com/office/powerpoint/2010/main" val="3998927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Facebook</a:t>
            </a:r>
            <a:endParaRPr lang="en-AU" sz="4200" dirty="0"/>
          </a:p>
        </p:txBody>
      </p:sp>
      <p:pic>
        <p:nvPicPr>
          <p:cNvPr id="4" name="Picture 3" descr="facebook-lapt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0871" y="1675148"/>
            <a:ext cx="6145281" cy="3481691"/>
          </a:xfrm>
          <a:prstGeom prst="rect">
            <a:avLst/>
          </a:prstGeom>
        </p:spPr>
      </p:pic>
      <p:sp>
        <p:nvSpPr>
          <p:cNvPr id="7" name="TextBox 6"/>
          <p:cNvSpPr txBox="1"/>
          <p:nvPr/>
        </p:nvSpPr>
        <p:spPr>
          <a:xfrm>
            <a:off x="273692" y="5156839"/>
            <a:ext cx="8615776" cy="1631216"/>
          </a:xfrm>
          <a:prstGeom prst="rect">
            <a:avLst/>
          </a:prstGeom>
          <a:noFill/>
        </p:spPr>
        <p:txBody>
          <a:bodyPr wrap="square" rtlCol="0">
            <a:spAutoFit/>
          </a:bodyPr>
          <a:lstStyle/>
          <a:p>
            <a:r>
              <a:rPr lang="en-US" sz="2000" dirty="0" smtClean="0">
                <a:solidFill>
                  <a:schemeClr val="tx2"/>
                </a:solidFill>
              </a:rPr>
              <a:t>Facebook continues to be the key channel we use to engage with potential applicants.</a:t>
            </a:r>
            <a:r>
              <a:rPr lang="en-US" sz="2000" dirty="0">
                <a:solidFill>
                  <a:schemeClr val="tx2"/>
                </a:solidFill>
              </a:rPr>
              <a:t> </a:t>
            </a:r>
            <a:r>
              <a:rPr lang="en-US" sz="2000" dirty="0" smtClean="0">
                <a:solidFill>
                  <a:schemeClr val="tx2"/>
                </a:solidFill>
              </a:rPr>
              <a:t>We leveraged our strong Facebook presence that has been built over the years. Our dedicated National Graduate Program Facebook page has over </a:t>
            </a:r>
            <a:r>
              <a:rPr lang="en-US" sz="2000" b="1" dirty="0" smtClean="0">
                <a:solidFill>
                  <a:schemeClr val="tx2"/>
                </a:solidFill>
              </a:rPr>
              <a:t>13,500</a:t>
            </a:r>
            <a:r>
              <a:rPr lang="en-US" sz="2000" dirty="0" smtClean="0">
                <a:solidFill>
                  <a:schemeClr val="tx2"/>
                </a:solidFill>
              </a:rPr>
              <a:t> likes and just under </a:t>
            </a:r>
            <a:r>
              <a:rPr lang="en-US" sz="2000" b="1" dirty="0" smtClean="0">
                <a:solidFill>
                  <a:schemeClr val="tx2"/>
                </a:solidFill>
              </a:rPr>
              <a:t>4,000</a:t>
            </a:r>
            <a:r>
              <a:rPr lang="en-US" sz="2000" dirty="0" smtClean="0">
                <a:solidFill>
                  <a:schemeClr val="tx2"/>
                </a:solidFill>
              </a:rPr>
              <a:t> followers.</a:t>
            </a:r>
            <a:endParaRPr lang="en-US" sz="2000" dirty="0" smtClean="0"/>
          </a:p>
          <a:p>
            <a:endParaRPr lang="en-US" sz="2000" dirty="0"/>
          </a:p>
        </p:txBody>
      </p:sp>
    </p:spTree>
    <p:extLst>
      <p:ext uri="{BB962C8B-B14F-4D97-AF65-F5344CB8AC3E}">
        <p14:creationId xmlns:p14="http://schemas.microsoft.com/office/powerpoint/2010/main" val="1312874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Facebook</a:t>
            </a:r>
            <a:endParaRPr lang="en-AU" sz="4200" dirty="0"/>
          </a:p>
        </p:txBody>
      </p:sp>
      <p:pic>
        <p:nvPicPr>
          <p:cNvPr id="3" name="Picture 2" descr="facebook-netba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9803" y="1642295"/>
            <a:ext cx="2961457" cy="3704771"/>
          </a:xfrm>
          <a:prstGeom prst="rect">
            <a:avLst/>
          </a:prstGeom>
          <a:ln>
            <a:noFill/>
          </a:ln>
          <a:effectLst>
            <a:outerShdw blurRad="292100" dist="139700" dir="2700000" algn="tl" rotWithShape="0">
              <a:srgbClr val="333333">
                <a:alpha val="65000"/>
              </a:srgbClr>
            </a:outerShdw>
          </a:effectLst>
        </p:spPr>
      </p:pic>
      <p:pic>
        <p:nvPicPr>
          <p:cNvPr id="8" name="Picture 7" descr="facebook-lov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5286" y="1630145"/>
            <a:ext cx="3076281" cy="371692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73692" y="5594796"/>
            <a:ext cx="8615776" cy="923330"/>
          </a:xfrm>
          <a:prstGeom prst="rect">
            <a:avLst/>
          </a:prstGeom>
          <a:noFill/>
        </p:spPr>
        <p:txBody>
          <a:bodyPr wrap="square" rtlCol="0">
            <a:spAutoFit/>
          </a:bodyPr>
          <a:lstStyle/>
          <a:p>
            <a:pPr algn="ctr"/>
            <a:r>
              <a:rPr lang="en-US" dirty="0" smtClean="0">
                <a:solidFill>
                  <a:schemeClr val="tx2"/>
                </a:solidFill>
              </a:rPr>
              <a:t>We showcased current graduate stories, social events and, of course, </a:t>
            </a:r>
          </a:p>
          <a:p>
            <a:pPr algn="ctr"/>
            <a:r>
              <a:rPr lang="en-US" dirty="0" smtClean="0">
                <a:solidFill>
                  <a:schemeClr val="tx2"/>
                </a:solidFill>
              </a:rPr>
              <a:t>our unique Indigenous and Multicultural Placement.</a:t>
            </a:r>
            <a:endParaRPr lang="en-US" dirty="0" smtClean="0"/>
          </a:p>
          <a:p>
            <a:endParaRPr lang="en-US" dirty="0"/>
          </a:p>
        </p:txBody>
      </p:sp>
    </p:spTree>
    <p:extLst>
      <p:ext uri="{BB962C8B-B14F-4D97-AF65-F5344CB8AC3E}">
        <p14:creationId xmlns:p14="http://schemas.microsoft.com/office/powerpoint/2010/main" val="1312874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Facebook</a:t>
            </a:r>
            <a:endParaRPr lang="en-AU" sz="4200" dirty="0"/>
          </a:p>
        </p:txBody>
      </p:sp>
      <p:pic>
        <p:nvPicPr>
          <p:cNvPr id="4" name="Picture 3" descr="facebook-iam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5286" y="1686091"/>
            <a:ext cx="2919624" cy="3667047"/>
          </a:xfrm>
          <a:prstGeom prst="rect">
            <a:avLst/>
          </a:prstGeom>
          <a:ln>
            <a:noFill/>
          </a:ln>
          <a:effectLst>
            <a:outerShdw blurRad="292100" dist="139700" dir="2700000" algn="tl" rotWithShape="0">
              <a:srgbClr val="333333">
                <a:alpha val="65000"/>
              </a:srgbClr>
            </a:outerShdw>
          </a:effectLst>
        </p:spPr>
      </p:pic>
      <p:pic>
        <p:nvPicPr>
          <p:cNvPr id="7" name="Picture 6" descr="facebook-iamp-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4510" y="1686091"/>
            <a:ext cx="2905474" cy="370477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3692" y="5594796"/>
            <a:ext cx="8615776" cy="1200329"/>
          </a:xfrm>
          <a:prstGeom prst="rect">
            <a:avLst/>
          </a:prstGeom>
          <a:noFill/>
        </p:spPr>
        <p:txBody>
          <a:bodyPr wrap="square" rtlCol="0">
            <a:spAutoFit/>
          </a:bodyPr>
          <a:lstStyle/>
          <a:p>
            <a:pPr algn="ctr"/>
            <a:r>
              <a:rPr lang="en-US" dirty="0" smtClean="0">
                <a:solidFill>
                  <a:schemeClr val="tx2"/>
                </a:solidFill>
              </a:rPr>
              <a:t>Our Indigenous and Multicultural Placement is a highlight of our </a:t>
            </a:r>
          </a:p>
          <a:p>
            <a:pPr algn="ctr"/>
            <a:r>
              <a:rPr lang="en-US" dirty="0" smtClean="0">
                <a:solidFill>
                  <a:schemeClr val="tx2"/>
                </a:solidFill>
              </a:rPr>
              <a:t>National Graduate Program. Current graduates apply to spend 3 months experiencing the work undertaken by our teams in remote Indigenous communities.</a:t>
            </a:r>
            <a:endParaRPr lang="en-US" dirty="0" smtClean="0"/>
          </a:p>
          <a:p>
            <a:endParaRPr lang="en-US" dirty="0"/>
          </a:p>
        </p:txBody>
      </p:sp>
    </p:spTree>
    <p:extLst>
      <p:ext uri="{BB962C8B-B14F-4D97-AF65-F5344CB8AC3E}">
        <p14:creationId xmlns:p14="http://schemas.microsoft.com/office/powerpoint/2010/main" val="1428917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Facebook results</a:t>
            </a:r>
            <a:endParaRPr lang="en-AU" sz="4200" dirty="0"/>
          </a:p>
        </p:txBody>
      </p:sp>
      <p:sp>
        <p:nvSpPr>
          <p:cNvPr id="4" name="Oval Callout 3"/>
          <p:cNvSpPr/>
          <p:nvPr/>
        </p:nvSpPr>
        <p:spPr>
          <a:xfrm>
            <a:off x="3995880" y="1519327"/>
            <a:ext cx="2712913" cy="2102153"/>
          </a:xfrm>
          <a:prstGeom prst="wedgeEllipseCallout">
            <a:avLst>
              <a:gd name="adj1" fmla="val -29307"/>
              <a:gd name="adj2" fmla="val 69792"/>
            </a:avLst>
          </a:prstGeom>
          <a:solidFill>
            <a:schemeClr val="accent4"/>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324309" y="2066763"/>
            <a:ext cx="2156681" cy="892552"/>
          </a:xfrm>
          <a:prstGeom prst="rect">
            <a:avLst/>
          </a:prstGeom>
          <a:noFill/>
        </p:spPr>
        <p:txBody>
          <a:bodyPr wrap="square" rtlCol="0">
            <a:spAutoFit/>
          </a:bodyPr>
          <a:lstStyle/>
          <a:p>
            <a:pPr algn="ctr"/>
            <a:r>
              <a:rPr lang="en-US" sz="2600" b="1" dirty="0" smtClean="0">
                <a:solidFill>
                  <a:schemeClr val="bg1"/>
                </a:solidFill>
              </a:rPr>
              <a:t>677,193 impressions</a:t>
            </a:r>
            <a:endParaRPr lang="en-US" sz="2600" b="1" dirty="0">
              <a:solidFill>
                <a:schemeClr val="bg1"/>
              </a:solidFill>
            </a:endParaRPr>
          </a:p>
        </p:txBody>
      </p:sp>
      <p:sp>
        <p:nvSpPr>
          <p:cNvPr id="12" name="Oval Callout 11"/>
          <p:cNvSpPr/>
          <p:nvPr/>
        </p:nvSpPr>
        <p:spPr>
          <a:xfrm>
            <a:off x="5253808" y="3770913"/>
            <a:ext cx="2712913" cy="2102153"/>
          </a:xfrm>
          <a:prstGeom prst="wedgeEllipseCallout">
            <a:avLst>
              <a:gd name="adj1" fmla="val -74504"/>
              <a:gd name="adj2" fmla="val -15104"/>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53819" y="4375714"/>
            <a:ext cx="2156681" cy="892552"/>
          </a:xfrm>
          <a:prstGeom prst="rect">
            <a:avLst/>
          </a:prstGeom>
          <a:noFill/>
        </p:spPr>
        <p:txBody>
          <a:bodyPr wrap="square" rtlCol="0">
            <a:spAutoFit/>
          </a:bodyPr>
          <a:lstStyle/>
          <a:p>
            <a:pPr algn="ctr"/>
            <a:r>
              <a:rPr lang="en-US" sz="2600" b="1" dirty="0" smtClean="0">
                <a:solidFill>
                  <a:srgbClr val="FFFFFF"/>
                </a:solidFill>
              </a:rPr>
              <a:t>237 new likes</a:t>
            </a:r>
            <a:endParaRPr lang="en-US" sz="2600" b="1" dirty="0">
              <a:solidFill>
                <a:srgbClr val="FFFFFF"/>
              </a:solidFill>
            </a:endParaRPr>
          </a:p>
        </p:txBody>
      </p:sp>
      <p:sp>
        <p:nvSpPr>
          <p:cNvPr id="16" name="Oval Callout 15"/>
          <p:cNvSpPr/>
          <p:nvPr/>
        </p:nvSpPr>
        <p:spPr>
          <a:xfrm flipH="1" flipV="1">
            <a:off x="1182348" y="4570832"/>
            <a:ext cx="3809773" cy="1911450"/>
          </a:xfrm>
          <a:prstGeom prst="wedgeEllipseCallout">
            <a:avLst>
              <a:gd name="adj1" fmla="val -25718"/>
              <a:gd name="adj2" fmla="val 67656"/>
            </a:avLst>
          </a:prstGeom>
          <a:solidFill>
            <a:schemeClr val="accent5"/>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1116660" y="1795182"/>
            <a:ext cx="2684263" cy="2102153"/>
            <a:chOff x="-766333" y="2336477"/>
            <a:chExt cx="2684263" cy="2102153"/>
          </a:xfrm>
        </p:grpSpPr>
        <p:sp>
          <p:nvSpPr>
            <p:cNvPr id="18" name="Oval Callout 17"/>
            <p:cNvSpPr/>
            <p:nvPr/>
          </p:nvSpPr>
          <p:spPr>
            <a:xfrm flipH="1">
              <a:off x="-766333" y="2336477"/>
              <a:ext cx="2684263" cy="2102153"/>
            </a:xfrm>
            <a:prstGeom prst="wedgeEllipseCallout">
              <a:avLst>
                <a:gd name="adj1" fmla="val -46527"/>
                <a:gd name="adj2" fmla="val 53646"/>
              </a:avLst>
            </a:prstGeom>
            <a:solidFill>
              <a:schemeClr val="tx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00645" y="2656330"/>
              <a:ext cx="2581541" cy="892552"/>
            </a:xfrm>
            <a:prstGeom prst="rect">
              <a:avLst/>
            </a:prstGeom>
            <a:noFill/>
            <a:ln>
              <a:noFill/>
            </a:ln>
          </p:spPr>
          <p:txBody>
            <a:bodyPr wrap="square" rtlCol="0">
              <a:spAutoFit/>
            </a:bodyPr>
            <a:lstStyle/>
            <a:p>
              <a:pPr algn="ctr"/>
              <a:r>
                <a:rPr lang="en-US" sz="2600" b="1" dirty="0" smtClean="0">
                  <a:solidFill>
                    <a:schemeClr val="bg1"/>
                  </a:solidFill>
                </a:rPr>
                <a:t>9,649 </a:t>
              </a:r>
            </a:p>
            <a:p>
              <a:pPr algn="ctr"/>
              <a:r>
                <a:rPr lang="en-US" sz="2600" b="1" dirty="0" smtClean="0">
                  <a:solidFill>
                    <a:schemeClr val="bg1"/>
                  </a:solidFill>
                </a:rPr>
                <a:t>click </a:t>
              </a:r>
              <a:r>
                <a:rPr lang="en-US" sz="2600" b="1" dirty="0" err="1" smtClean="0">
                  <a:solidFill>
                    <a:schemeClr val="bg1"/>
                  </a:solidFill>
                </a:rPr>
                <a:t>throughs</a:t>
              </a:r>
              <a:endParaRPr lang="en-US" sz="2600" b="1" dirty="0">
                <a:solidFill>
                  <a:schemeClr val="bg1"/>
                </a:solidFill>
              </a:endParaRPr>
            </a:p>
          </p:txBody>
        </p:sp>
        <p:sp>
          <p:nvSpPr>
            <p:cNvPr id="20" name="TextBox 19"/>
            <p:cNvSpPr txBox="1"/>
            <p:nvPr/>
          </p:nvSpPr>
          <p:spPr>
            <a:xfrm>
              <a:off x="-711593" y="3466178"/>
              <a:ext cx="2581541" cy="646331"/>
            </a:xfrm>
            <a:prstGeom prst="rect">
              <a:avLst/>
            </a:prstGeom>
            <a:noFill/>
            <a:ln>
              <a:noFill/>
            </a:ln>
          </p:spPr>
          <p:txBody>
            <a:bodyPr wrap="square" rtlCol="0">
              <a:spAutoFit/>
            </a:bodyPr>
            <a:lstStyle/>
            <a:p>
              <a:pPr algn="ctr"/>
              <a:r>
                <a:rPr lang="en-US" dirty="0" smtClean="0">
                  <a:solidFill>
                    <a:schemeClr val="bg1"/>
                  </a:solidFill>
                </a:rPr>
                <a:t>(more than double </a:t>
              </a:r>
            </a:p>
            <a:p>
              <a:pPr algn="ctr"/>
              <a:r>
                <a:rPr lang="en-US" dirty="0" smtClean="0">
                  <a:solidFill>
                    <a:schemeClr val="bg1"/>
                  </a:solidFill>
                </a:rPr>
                <a:t>2018 numbers)</a:t>
              </a:r>
              <a:endParaRPr lang="en-US" dirty="0">
                <a:solidFill>
                  <a:schemeClr val="bg1"/>
                </a:solidFill>
              </a:endParaRPr>
            </a:p>
          </p:txBody>
        </p:sp>
      </p:grpSp>
      <p:sp>
        <p:nvSpPr>
          <p:cNvPr id="21" name="TextBox 20"/>
          <p:cNvSpPr txBox="1"/>
          <p:nvPr/>
        </p:nvSpPr>
        <p:spPr>
          <a:xfrm>
            <a:off x="1739804" y="4821990"/>
            <a:ext cx="2584505" cy="1446550"/>
          </a:xfrm>
          <a:prstGeom prst="rect">
            <a:avLst/>
          </a:prstGeom>
          <a:noFill/>
        </p:spPr>
        <p:txBody>
          <a:bodyPr wrap="square" rtlCol="0">
            <a:spAutoFit/>
          </a:bodyPr>
          <a:lstStyle/>
          <a:p>
            <a:pPr algn="ctr"/>
            <a:r>
              <a:rPr lang="en-US" sz="2200" b="1" dirty="0" smtClean="0">
                <a:solidFill>
                  <a:schemeClr val="bg1"/>
                </a:solidFill>
              </a:rPr>
              <a:t>Messaging about wanting to make a difference </a:t>
            </a:r>
          </a:p>
          <a:p>
            <a:pPr algn="ctr"/>
            <a:r>
              <a:rPr lang="en-US" sz="2200" b="1" dirty="0" smtClean="0">
                <a:solidFill>
                  <a:schemeClr val="bg1"/>
                </a:solidFill>
              </a:rPr>
              <a:t>hit a chord</a:t>
            </a:r>
            <a:endParaRPr lang="en-US" sz="22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6169" y="1883429"/>
            <a:ext cx="3937913" cy="3600986"/>
          </a:xfrm>
          <a:prstGeom prst="rect">
            <a:avLst/>
          </a:prstGeom>
        </p:spPr>
        <p:txBody>
          <a:bodyPr wrap="square">
            <a:spAutoFit/>
          </a:bodyPr>
          <a:lstStyle/>
          <a:p>
            <a:r>
              <a:rPr lang="en-AU" sz="2800" dirty="0">
                <a:solidFill>
                  <a:srgbClr val="1F497D"/>
                </a:solidFill>
              </a:rPr>
              <a:t>Based on the success of Facebook and the high use of </a:t>
            </a:r>
            <a:r>
              <a:rPr lang="en-AU" sz="2800" dirty="0" err="1" smtClean="0">
                <a:solidFill>
                  <a:srgbClr val="1F497D"/>
                </a:solidFill>
              </a:rPr>
              <a:t>Instagram</a:t>
            </a:r>
            <a:r>
              <a:rPr lang="en-AU" sz="2800" dirty="0" smtClean="0">
                <a:solidFill>
                  <a:srgbClr val="1F497D"/>
                </a:solidFill>
              </a:rPr>
              <a:t> by </a:t>
            </a:r>
            <a:r>
              <a:rPr lang="en-AU" sz="2800" dirty="0">
                <a:solidFill>
                  <a:srgbClr val="1F497D"/>
                </a:solidFill>
              </a:rPr>
              <a:t>the target market, we decided to invest in advertising using </a:t>
            </a:r>
            <a:r>
              <a:rPr lang="en-AU" sz="2800" b="1" dirty="0" err="1">
                <a:solidFill>
                  <a:srgbClr val="1F497D"/>
                </a:solidFill>
              </a:rPr>
              <a:t>Instagram</a:t>
            </a:r>
            <a:r>
              <a:rPr lang="en-AU" sz="2800" b="1" dirty="0">
                <a:solidFill>
                  <a:srgbClr val="1F497D"/>
                </a:solidFill>
              </a:rPr>
              <a:t> stories</a:t>
            </a:r>
            <a:r>
              <a:rPr lang="mr-IN" sz="2800" dirty="0">
                <a:solidFill>
                  <a:srgbClr val="1F497D"/>
                </a:solidFill>
              </a:rPr>
              <a:t>…</a:t>
            </a:r>
            <a:endParaRPr lang="en-AU" sz="2800" dirty="0">
              <a:solidFill>
                <a:srgbClr val="1F497D"/>
              </a:solidFill>
            </a:endParaRPr>
          </a:p>
          <a:p>
            <a:endParaRPr lang="en-AU" sz="3200" dirty="0">
              <a:solidFill>
                <a:srgbClr val="1F497D"/>
              </a:solidFill>
            </a:endParaRPr>
          </a:p>
        </p:txBody>
      </p:sp>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err="1" smtClean="0">
                <a:solidFill>
                  <a:srgbClr val="000000"/>
                </a:solidFill>
                <a:latin typeface="Georgia" panose="02040502050405020303" pitchFamily="18" charset="0"/>
              </a:rPr>
              <a:t>Instagram</a:t>
            </a:r>
            <a:r>
              <a:rPr lang="en-AU" sz="4200" cap="none" dirty="0" smtClean="0">
                <a:solidFill>
                  <a:srgbClr val="000000"/>
                </a:solidFill>
                <a:latin typeface="Georgia" panose="02040502050405020303" pitchFamily="18" charset="0"/>
              </a:rPr>
              <a:t> Stories</a:t>
            </a:r>
            <a:endParaRPr lang="en-AU" sz="4200" dirty="0"/>
          </a:p>
        </p:txBody>
      </p:sp>
      <p:pic>
        <p:nvPicPr>
          <p:cNvPr id="3" name="Picture 2" descr="instagram-scree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23" y="1875682"/>
            <a:ext cx="3429000" cy="4267200"/>
          </a:xfrm>
          <a:prstGeom prst="rect">
            <a:avLst/>
          </a:prstGeom>
        </p:spPr>
      </p:pic>
    </p:spTree>
    <p:extLst>
      <p:ext uri="{BB962C8B-B14F-4D97-AF65-F5344CB8AC3E}">
        <p14:creationId xmlns:p14="http://schemas.microsoft.com/office/powerpoint/2010/main" val="236836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err="1" smtClean="0">
                <a:solidFill>
                  <a:srgbClr val="000000"/>
                </a:solidFill>
                <a:latin typeface="Georgia" panose="02040502050405020303" pitchFamily="18" charset="0"/>
              </a:rPr>
              <a:t>Instagram</a:t>
            </a:r>
            <a:r>
              <a:rPr lang="en-AU" sz="4200" cap="none" dirty="0" smtClean="0">
                <a:solidFill>
                  <a:srgbClr val="000000"/>
                </a:solidFill>
                <a:latin typeface="Georgia" panose="02040502050405020303" pitchFamily="18" charset="0"/>
              </a:rPr>
              <a:t> Stories</a:t>
            </a:r>
            <a:endParaRPr lang="en-AU" sz="4200" dirty="0"/>
          </a:p>
        </p:txBody>
      </p:sp>
      <p:pic>
        <p:nvPicPr>
          <p:cNvPr id="2" name="DM5363_NGP_instagram v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0755" y="1455423"/>
            <a:ext cx="2942492" cy="5231097"/>
          </a:xfrm>
          <a:prstGeom prst="rect">
            <a:avLst/>
          </a:prstGeom>
        </p:spPr>
      </p:pic>
      <p:sp>
        <p:nvSpPr>
          <p:cNvPr id="3" name="TextBox 2"/>
          <p:cNvSpPr txBox="1"/>
          <p:nvPr/>
        </p:nvSpPr>
        <p:spPr>
          <a:xfrm>
            <a:off x="1181818" y="2967486"/>
            <a:ext cx="1673525" cy="892552"/>
          </a:xfrm>
          <a:prstGeom prst="rect">
            <a:avLst/>
          </a:prstGeom>
          <a:noFill/>
        </p:spPr>
        <p:txBody>
          <a:bodyPr wrap="square" rtlCol="0">
            <a:spAutoFit/>
          </a:bodyPr>
          <a:lstStyle/>
          <a:p>
            <a:r>
              <a:rPr lang="en-AU" sz="2600" b="1" dirty="0" smtClean="0">
                <a:solidFill>
                  <a:schemeClr val="tx2"/>
                </a:solidFill>
              </a:rPr>
              <a:t>Press</a:t>
            </a:r>
          </a:p>
          <a:p>
            <a:r>
              <a:rPr lang="en-AU" sz="2600" b="1" dirty="0" smtClean="0">
                <a:solidFill>
                  <a:schemeClr val="tx2"/>
                </a:solidFill>
              </a:rPr>
              <a:t>play</a:t>
            </a:r>
            <a:endParaRPr lang="en-AU" sz="2600" b="1" dirty="0">
              <a:solidFill>
                <a:schemeClr val="tx2"/>
              </a:solidFill>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986847" flipH="1">
            <a:off x="1419088" y="4151994"/>
            <a:ext cx="1198984" cy="1745601"/>
          </a:xfrm>
          <a:prstGeom prst="rect">
            <a:avLst/>
          </a:prstGeom>
        </p:spPr>
      </p:pic>
    </p:spTree>
    <p:extLst>
      <p:ext uri="{BB962C8B-B14F-4D97-AF65-F5344CB8AC3E}">
        <p14:creationId xmlns:p14="http://schemas.microsoft.com/office/powerpoint/2010/main" val="291028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668" y="1905577"/>
            <a:ext cx="7659732" cy="2554545"/>
          </a:xfrm>
          <a:prstGeom prst="rect">
            <a:avLst/>
          </a:prstGeom>
        </p:spPr>
        <p:txBody>
          <a:bodyPr wrap="square">
            <a:spAutoFit/>
          </a:bodyPr>
          <a:lstStyle/>
          <a:p>
            <a:r>
              <a:rPr lang="en-US" sz="3200" dirty="0" err="1" smtClean="0">
                <a:solidFill>
                  <a:srgbClr val="1F497D"/>
                </a:solidFill>
              </a:rPr>
              <a:t>Instagram</a:t>
            </a:r>
            <a:r>
              <a:rPr lang="en-US" sz="3200" dirty="0" smtClean="0">
                <a:solidFill>
                  <a:srgbClr val="1F497D"/>
                </a:solidFill>
              </a:rPr>
              <a:t> </a:t>
            </a:r>
            <a:r>
              <a:rPr lang="en-US" sz="3200" dirty="0">
                <a:solidFill>
                  <a:srgbClr val="1F497D"/>
                </a:solidFill>
              </a:rPr>
              <a:t>stories </a:t>
            </a:r>
            <a:r>
              <a:rPr lang="en-US" sz="3200" dirty="0" smtClean="0">
                <a:solidFill>
                  <a:srgbClr val="1F497D"/>
                </a:solidFill>
              </a:rPr>
              <a:t>advertising was </a:t>
            </a:r>
            <a:r>
              <a:rPr lang="en-US" sz="3200" dirty="0">
                <a:solidFill>
                  <a:srgbClr val="1F497D"/>
                </a:solidFill>
              </a:rPr>
              <a:t>more successful that Facebook </a:t>
            </a:r>
            <a:r>
              <a:rPr lang="en-AU" sz="3200" dirty="0" smtClean="0">
                <a:solidFill>
                  <a:srgbClr val="1F497D"/>
                </a:solidFill>
              </a:rPr>
              <a:t>advertising, and we only ran it for 2 weeks.</a:t>
            </a:r>
            <a:endParaRPr lang="en-AU" sz="3200" dirty="0">
              <a:solidFill>
                <a:srgbClr val="1F497D"/>
              </a:solidFill>
            </a:endParaRPr>
          </a:p>
          <a:p>
            <a:endParaRPr lang="en-AU" sz="3200" dirty="0">
              <a:solidFill>
                <a:srgbClr val="1F497D"/>
              </a:solidFill>
            </a:endParaRPr>
          </a:p>
          <a:p>
            <a:endParaRPr lang="en-AU" sz="3200" dirty="0">
              <a:solidFill>
                <a:srgbClr val="1F497D"/>
              </a:solidFill>
            </a:endParaRPr>
          </a:p>
        </p:txBody>
      </p:sp>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err="1" smtClean="0">
                <a:solidFill>
                  <a:srgbClr val="000000"/>
                </a:solidFill>
                <a:latin typeface="Georgia" panose="02040502050405020303" pitchFamily="18" charset="0"/>
              </a:rPr>
              <a:t>Instagram</a:t>
            </a:r>
            <a:r>
              <a:rPr lang="en-AU" sz="4200" cap="none" dirty="0" smtClean="0">
                <a:solidFill>
                  <a:srgbClr val="000000"/>
                </a:solidFill>
                <a:latin typeface="Georgia" panose="02040502050405020303" pitchFamily="18" charset="0"/>
              </a:rPr>
              <a:t> - results</a:t>
            </a:r>
            <a:endParaRPr lang="en-AU" sz="4200" dirty="0"/>
          </a:p>
        </p:txBody>
      </p:sp>
      <p:sp>
        <p:nvSpPr>
          <p:cNvPr id="4" name="Oval Callout 3"/>
          <p:cNvSpPr/>
          <p:nvPr/>
        </p:nvSpPr>
        <p:spPr>
          <a:xfrm>
            <a:off x="4349782" y="3779548"/>
            <a:ext cx="2712913" cy="2102153"/>
          </a:xfrm>
          <a:prstGeom prst="wedgeEllipseCallout">
            <a:avLst>
              <a:gd name="adj1" fmla="val -50291"/>
              <a:gd name="adj2" fmla="val 54167"/>
            </a:avLst>
          </a:prstGeom>
          <a:solidFill>
            <a:schemeClr val="accent4"/>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78211" y="4326984"/>
            <a:ext cx="2156681" cy="892552"/>
          </a:xfrm>
          <a:prstGeom prst="rect">
            <a:avLst/>
          </a:prstGeom>
          <a:noFill/>
        </p:spPr>
        <p:txBody>
          <a:bodyPr wrap="square" rtlCol="0">
            <a:spAutoFit/>
          </a:bodyPr>
          <a:lstStyle/>
          <a:p>
            <a:pPr algn="ctr"/>
            <a:r>
              <a:rPr lang="en-US" sz="2600" b="1" dirty="0" smtClean="0">
                <a:solidFill>
                  <a:schemeClr val="bg1"/>
                </a:solidFill>
              </a:rPr>
              <a:t>234,942 impressions</a:t>
            </a:r>
            <a:endParaRPr lang="en-US" sz="2600" b="1" dirty="0">
              <a:solidFill>
                <a:schemeClr val="bg1"/>
              </a:solidFill>
            </a:endParaRPr>
          </a:p>
        </p:txBody>
      </p:sp>
      <p:sp>
        <p:nvSpPr>
          <p:cNvPr id="8" name="Oval Callout 7"/>
          <p:cNvSpPr/>
          <p:nvPr/>
        </p:nvSpPr>
        <p:spPr>
          <a:xfrm flipH="1">
            <a:off x="1295399" y="3571522"/>
            <a:ext cx="2684263" cy="2102153"/>
          </a:xfrm>
          <a:prstGeom prst="wedgeEllipseCallout">
            <a:avLst>
              <a:gd name="adj1" fmla="val -46527"/>
              <a:gd name="adj2" fmla="val 53646"/>
            </a:avLst>
          </a:prstGeom>
          <a:solidFill>
            <a:schemeClr val="tx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361087" y="3951014"/>
            <a:ext cx="2581541" cy="1292662"/>
          </a:xfrm>
          <a:prstGeom prst="rect">
            <a:avLst/>
          </a:prstGeom>
          <a:noFill/>
          <a:ln>
            <a:noFill/>
          </a:ln>
        </p:spPr>
        <p:txBody>
          <a:bodyPr wrap="square" rtlCol="0">
            <a:spAutoFit/>
          </a:bodyPr>
          <a:lstStyle/>
          <a:p>
            <a:pPr algn="ctr"/>
            <a:r>
              <a:rPr lang="en-US" sz="2600" b="1" dirty="0" smtClean="0">
                <a:solidFill>
                  <a:schemeClr val="bg1"/>
                </a:solidFill>
              </a:rPr>
              <a:t>869 </a:t>
            </a:r>
          </a:p>
          <a:p>
            <a:pPr algn="ctr"/>
            <a:r>
              <a:rPr lang="en-US" sz="2600" b="1" dirty="0" smtClean="0">
                <a:solidFill>
                  <a:schemeClr val="bg1"/>
                </a:solidFill>
              </a:rPr>
              <a:t>click </a:t>
            </a:r>
          </a:p>
          <a:p>
            <a:pPr algn="ctr"/>
            <a:r>
              <a:rPr lang="en-US" sz="2600" b="1" dirty="0" err="1" smtClean="0">
                <a:solidFill>
                  <a:schemeClr val="bg1"/>
                </a:solidFill>
              </a:rPr>
              <a:t>throughs</a:t>
            </a:r>
            <a:endParaRPr lang="en-US" sz="2600" b="1" dirty="0">
              <a:solidFill>
                <a:schemeClr val="bg1"/>
              </a:solidFill>
            </a:endParaRPr>
          </a:p>
        </p:txBody>
      </p:sp>
    </p:spTree>
    <p:extLst>
      <p:ext uri="{BB962C8B-B14F-4D97-AF65-F5344CB8AC3E}">
        <p14:creationId xmlns:p14="http://schemas.microsoft.com/office/powerpoint/2010/main" val="1807117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defRPr/>
            </a:pPr>
            <a:fld id="{B87D822B-89CB-4116-B4BA-9B98275E6B95}" type="slidenum">
              <a:rPr lang="en-US" smtClean="0"/>
              <a:pPr>
                <a:defRPr/>
              </a:pPr>
              <a:t>17</a:t>
            </a:fld>
            <a:endParaRPr lang="en-US" dirty="0"/>
          </a:p>
        </p:txBody>
      </p:sp>
      <p:sp>
        <p:nvSpPr>
          <p:cNvPr id="5" name="TextBox 4"/>
          <p:cNvSpPr txBox="1"/>
          <p:nvPr/>
        </p:nvSpPr>
        <p:spPr>
          <a:xfrm>
            <a:off x="908652" y="1766348"/>
            <a:ext cx="7873397" cy="3970318"/>
          </a:xfrm>
          <a:prstGeom prst="rect">
            <a:avLst/>
          </a:prstGeom>
          <a:noFill/>
        </p:spPr>
        <p:txBody>
          <a:bodyPr wrap="square" rtlCol="0">
            <a:spAutoFit/>
          </a:bodyPr>
          <a:lstStyle/>
          <a:p>
            <a:r>
              <a:rPr lang="en-US" sz="2800" dirty="0" smtClean="0">
                <a:solidFill>
                  <a:schemeClr val="tx2"/>
                </a:solidFill>
              </a:rPr>
              <a:t>The National Graduate Program web page was a key online presence during our campaign.</a:t>
            </a:r>
          </a:p>
          <a:p>
            <a:endParaRPr lang="en-US" sz="2800" dirty="0">
              <a:solidFill>
                <a:schemeClr val="tx2"/>
              </a:solidFill>
            </a:endParaRPr>
          </a:p>
          <a:p>
            <a:r>
              <a:rPr lang="en-US" sz="2800" dirty="0" smtClean="0">
                <a:solidFill>
                  <a:schemeClr val="tx2"/>
                </a:solidFill>
              </a:rPr>
              <a:t>The web page content covered how </a:t>
            </a:r>
            <a:r>
              <a:rPr lang="en-US" sz="2800" dirty="0">
                <a:solidFill>
                  <a:schemeClr val="tx2"/>
                </a:solidFill>
              </a:rPr>
              <a:t>to apply, application process, key </a:t>
            </a:r>
            <a:r>
              <a:rPr lang="en-US" sz="2800" dirty="0" smtClean="0">
                <a:solidFill>
                  <a:schemeClr val="tx2"/>
                </a:solidFill>
              </a:rPr>
              <a:t>information about relocations and living in Canberra. We also featured profiles and experiences of current graduates across the various disciplines we recruit for.</a:t>
            </a:r>
            <a:endParaRPr lang="en-US" sz="2800" dirty="0">
              <a:solidFill>
                <a:schemeClr val="tx2"/>
              </a:solidFill>
            </a:endParaRPr>
          </a:p>
        </p:txBody>
      </p:sp>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Website</a:t>
            </a:r>
            <a:endParaRPr lang="en-AU" sz="4200" dirty="0"/>
          </a:p>
        </p:txBody>
      </p:sp>
    </p:spTree>
    <p:extLst>
      <p:ext uri="{BB962C8B-B14F-4D97-AF65-F5344CB8AC3E}">
        <p14:creationId xmlns:p14="http://schemas.microsoft.com/office/powerpoint/2010/main" val="236418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Website</a:t>
            </a:r>
            <a:endParaRPr lang="en-AU" sz="4200" dirty="0"/>
          </a:p>
        </p:txBody>
      </p:sp>
      <p:pic>
        <p:nvPicPr>
          <p:cNvPr id="10" name="Picture 9" descr="website-pa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40" y="1666876"/>
            <a:ext cx="7696177" cy="4810111"/>
          </a:xfrm>
          <a:prstGeom prst="rect">
            <a:avLst/>
          </a:prstGeom>
        </p:spPr>
      </p:pic>
    </p:spTree>
    <p:extLst>
      <p:ext uri="{BB962C8B-B14F-4D97-AF65-F5344CB8AC3E}">
        <p14:creationId xmlns:p14="http://schemas.microsoft.com/office/powerpoint/2010/main" val="4102767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defRPr/>
            </a:pPr>
            <a:fld id="{B87D822B-89CB-4116-B4BA-9B98275E6B95}" type="slidenum">
              <a:rPr lang="en-US" smtClean="0"/>
              <a:pPr>
                <a:defRPr/>
              </a:pPr>
              <a:t>19</a:t>
            </a:fld>
            <a:endParaRPr lang="en-US" dirty="0"/>
          </a:p>
        </p:txBody>
      </p:sp>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Website - results</a:t>
            </a:r>
            <a:endParaRPr lang="en-AU" sz="4200" dirty="0"/>
          </a:p>
        </p:txBody>
      </p:sp>
      <p:sp>
        <p:nvSpPr>
          <p:cNvPr id="7" name="TextBox 6"/>
          <p:cNvSpPr txBox="1"/>
          <p:nvPr/>
        </p:nvSpPr>
        <p:spPr>
          <a:xfrm>
            <a:off x="4324309" y="3763814"/>
            <a:ext cx="2156681" cy="892552"/>
          </a:xfrm>
          <a:prstGeom prst="rect">
            <a:avLst/>
          </a:prstGeom>
          <a:noFill/>
        </p:spPr>
        <p:txBody>
          <a:bodyPr wrap="square" rtlCol="0">
            <a:spAutoFit/>
          </a:bodyPr>
          <a:lstStyle/>
          <a:p>
            <a:pPr algn="ctr"/>
            <a:r>
              <a:rPr lang="en-US" sz="2600" b="1" dirty="0" smtClean="0">
                <a:solidFill>
                  <a:schemeClr val="bg1"/>
                </a:solidFill>
              </a:rPr>
              <a:t>677,193 impressions</a:t>
            </a:r>
            <a:endParaRPr lang="en-US" sz="2600" b="1" dirty="0">
              <a:solidFill>
                <a:schemeClr val="bg1"/>
              </a:solidFill>
            </a:endParaRPr>
          </a:p>
        </p:txBody>
      </p:sp>
      <p:sp>
        <p:nvSpPr>
          <p:cNvPr id="8" name="Oval Callout 7"/>
          <p:cNvSpPr/>
          <p:nvPr/>
        </p:nvSpPr>
        <p:spPr>
          <a:xfrm flipH="1">
            <a:off x="383167" y="2016576"/>
            <a:ext cx="3448499" cy="1979704"/>
          </a:xfrm>
          <a:prstGeom prst="wedgeEllipseCallout">
            <a:avLst>
              <a:gd name="adj1" fmla="val -49448"/>
              <a:gd name="adj2" fmla="val 56182"/>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10557" y="2466695"/>
            <a:ext cx="2156681" cy="1077218"/>
          </a:xfrm>
          <a:prstGeom prst="rect">
            <a:avLst/>
          </a:prstGeom>
          <a:noFill/>
        </p:spPr>
        <p:txBody>
          <a:bodyPr wrap="square" rtlCol="0">
            <a:spAutoFit/>
          </a:bodyPr>
          <a:lstStyle/>
          <a:p>
            <a:pPr algn="ctr"/>
            <a:r>
              <a:rPr lang="en-US" sz="3200" b="1" dirty="0" smtClean="0">
                <a:solidFill>
                  <a:schemeClr val="bg1"/>
                </a:solidFill>
              </a:rPr>
              <a:t>41,758</a:t>
            </a:r>
          </a:p>
          <a:p>
            <a:pPr algn="ctr"/>
            <a:r>
              <a:rPr lang="en-US" sz="3200" b="1" dirty="0" smtClean="0">
                <a:solidFill>
                  <a:schemeClr val="bg1"/>
                </a:solidFill>
              </a:rPr>
              <a:t>visits</a:t>
            </a:r>
            <a:endParaRPr lang="en-US" sz="3200" b="1" dirty="0">
              <a:solidFill>
                <a:schemeClr val="bg1"/>
              </a:solidFill>
            </a:endParaRPr>
          </a:p>
        </p:txBody>
      </p:sp>
      <p:sp>
        <p:nvSpPr>
          <p:cNvPr id="11" name="Oval Callout 10"/>
          <p:cNvSpPr/>
          <p:nvPr/>
        </p:nvSpPr>
        <p:spPr>
          <a:xfrm flipH="1" flipV="1">
            <a:off x="4028730" y="4319012"/>
            <a:ext cx="3809773" cy="1911450"/>
          </a:xfrm>
          <a:prstGeom prst="wedgeEllipseCallout">
            <a:avLst>
              <a:gd name="adj1" fmla="val 56466"/>
              <a:gd name="adj2" fmla="val 47036"/>
            </a:avLst>
          </a:prstGeom>
          <a:solidFill>
            <a:schemeClr val="accent5"/>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418022" y="6636497"/>
            <a:ext cx="2581541" cy="369332"/>
          </a:xfrm>
          <a:prstGeom prst="rect">
            <a:avLst/>
          </a:prstGeom>
          <a:noFill/>
          <a:ln>
            <a:noFill/>
          </a:ln>
        </p:spPr>
        <p:txBody>
          <a:bodyPr wrap="square" rtlCol="0">
            <a:spAutoFit/>
          </a:bodyPr>
          <a:lstStyle/>
          <a:p>
            <a:pPr algn="ctr"/>
            <a:r>
              <a:rPr lang="en-US" dirty="0" smtClean="0">
                <a:solidFill>
                  <a:schemeClr val="bg1"/>
                </a:solidFill>
              </a:rPr>
              <a:t>()</a:t>
            </a:r>
            <a:endParaRPr lang="en-US" dirty="0">
              <a:solidFill>
                <a:schemeClr val="bg1"/>
              </a:solidFill>
            </a:endParaRPr>
          </a:p>
        </p:txBody>
      </p:sp>
      <p:sp>
        <p:nvSpPr>
          <p:cNvPr id="16" name="TextBox 15"/>
          <p:cNvSpPr txBox="1"/>
          <p:nvPr/>
        </p:nvSpPr>
        <p:spPr>
          <a:xfrm>
            <a:off x="4673766" y="4725833"/>
            <a:ext cx="2584505" cy="1107996"/>
          </a:xfrm>
          <a:prstGeom prst="rect">
            <a:avLst/>
          </a:prstGeom>
          <a:noFill/>
        </p:spPr>
        <p:txBody>
          <a:bodyPr wrap="square" rtlCol="0">
            <a:spAutoFit/>
          </a:bodyPr>
          <a:lstStyle/>
          <a:p>
            <a:pPr algn="ctr"/>
            <a:r>
              <a:rPr lang="en-US" sz="2200" b="1" dirty="0" smtClean="0">
                <a:solidFill>
                  <a:schemeClr val="bg1"/>
                </a:solidFill>
              </a:rPr>
              <a:t>An increase of 28% visits to the NGP landing page</a:t>
            </a:r>
            <a:endParaRPr lang="en-US" sz="2200" b="1" dirty="0">
              <a:solidFill>
                <a:schemeClr val="bg1"/>
              </a:solidFill>
            </a:endParaRPr>
          </a:p>
        </p:txBody>
      </p:sp>
    </p:spTree>
    <p:extLst>
      <p:ext uri="{BB962C8B-B14F-4D97-AF65-F5344CB8AC3E}">
        <p14:creationId xmlns:p14="http://schemas.microsoft.com/office/powerpoint/2010/main" val="2533707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8329" y="1915772"/>
            <a:ext cx="8057448" cy="4078039"/>
          </a:xfrm>
          <a:prstGeom prst="rect">
            <a:avLst/>
          </a:prstGeom>
        </p:spPr>
        <p:txBody>
          <a:bodyPr wrap="square">
            <a:spAutoFit/>
          </a:bodyPr>
          <a:lstStyle/>
          <a:p>
            <a:pPr algn="ctr">
              <a:spcAft>
                <a:spcPts val="600"/>
              </a:spcAft>
            </a:pPr>
            <a:r>
              <a:rPr lang="en-AU" sz="3200" dirty="0">
                <a:solidFill>
                  <a:srgbClr val="1F497D"/>
                </a:solidFill>
              </a:rPr>
              <a:t>T</a:t>
            </a:r>
            <a:r>
              <a:rPr lang="en-AU" sz="3200" dirty="0" smtClean="0">
                <a:solidFill>
                  <a:srgbClr val="1F497D"/>
                </a:solidFill>
              </a:rPr>
              <a:t>he Department of Human Services recruits approximately 100 graduates</a:t>
            </a:r>
          </a:p>
          <a:p>
            <a:pPr algn="ctr">
              <a:spcAft>
                <a:spcPts val="600"/>
              </a:spcAft>
            </a:pPr>
            <a:r>
              <a:rPr lang="en-AU" sz="3200" dirty="0" smtClean="0">
                <a:solidFill>
                  <a:srgbClr val="1F497D"/>
                </a:solidFill>
              </a:rPr>
              <a:t>each year to participate in</a:t>
            </a:r>
          </a:p>
          <a:p>
            <a:pPr algn="ctr">
              <a:spcAft>
                <a:spcPts val="600"/>
              </a:spcAft>
            </a:pPr>
            <a:r>
              <a:rPr lang="en-AU" sz="3200" dirty="0">
                <a:solidFill>
                  <a:srgbClr val="1F497D"/>
                </a:solidFill>
              </a:rPr>
              <a:t>t</a:t>
            </a:r>
            <a:r>
              <a:rPr lang="en-AU" sz="3200" dirty="0" smtClean="0">
                <a:solidFill>
                  <a:srgbClr val="1F497D"/>
                </a:solidFill>
              </a:rPr>
              <a:t>he National Graduate Program.  </a:t>
            </a:r>
          </a:p>
          <a:p>
            <a:pPr algn="ctr">
              <a:spcAft>
                <a:spcPts val="600"/>
              </a:spcAft>
            </a:pPr>
            <a:endParaRPr lang="en-AU" sz="1500" dirty="0">
              <a:solidFill>
                <a:srgbClr val="1F497D"/>
              </a:solidFill>
            </a:endParaRPr>
          </a:p>
          <a:p>
            <a:pPr algn="ctr">
              <a:spcAft>
                <a:spcPts val="600"/>
              </a:spcAft>
            </a:pPr>
            <a:r>
              <a:rPr lang="en-AU" sz="3200" dirty="0" smtClean="0">
                <a:solidFill>
                  <a:srgbClr val="1F497D"/>
                </a:solidFill>
              </a:rPr>
              <a:t>The Program aims to identify and grow future talent and maintain succession for critical jobs.</a:t>
            </a:r>
          </a:p>
        </p:txBody>
      </p:sp>
    </p:spTree>
    <p:extLst>
      <p:ext uri="{BB962C8B-B14F-4D97-AF65-F5344CB8AC3E}">
        <p14:creationId xmlns:p14="http://schemas.microsoft.com/office/powerpoint/2010/main" val="739052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Online advertising</a:t>
            </a:r>
            <a:endParaRPr lang="en-AU" sz="4200" dirty="0"/>
          </a:p>
        </p:txBody>
      </p:sp>
      <p:sp>
        <p:nvSpPr>
          <p:cNvPr id="5" name="Rectangle 4"/>
          <p:cNvSpPr/>
          <p:nvPr/>
        </p:nvSpPr>
        <p:spPr>
          <a:xfrm>
            <a:off x="1158394" y="1803490"/>
            <a:ext cx="7008532" cy="3693318"/>
          </a:xfrm>
          <a:prstGeom prst="rect">
            <a:avLst/>
          </a:prstGeom>
        </p:spPr>
        <p:txBody>
          <a:bodyPr wrap="square">
            <a:spAutoFit/>
          </a:bodyPr>
          <a:lstStyle/>
          <a:p>
            <a:r>
              <a:rPr lang="en-AU" sz="2600" dirty="0" smtClean="0">
                <a:solidFill>
                  <a:srgbClr val="1F497D"/>
                </a:solidFill>
              </a:rPr>
              <a:t>We </a:t>
            </a:r>
            <a:r>
              <a:rPr lang="en-US" sz="2600" dirty="0" smtClean="0">
                <a:solidFill>
                  <a:srgbClr val="1F497D"/>
                </a:solidFill>
              </a:rPr>
              <a:t>increased </a:t>
            </a:r>
            <a:r>
              <a:rPr lang="en-US" sz="2600" dirty="0">
                <a:solidFill>
                  <a:srgbClr val="1F497D"/>
                </a:solidFill>
              </a:rPr>
              <a:t>the number of </a:t>
            </a:r>
            <a:r>
              <a:rPr lang="en-US" sz="2600" b="1" dirty="0">
                <a:solidFill>
                  <a:srgbClr val="1F497D"/>
                </a:solidFill>
              </a:rPr>
              <a:t>Google search </a:t>
            </a:r>
            <a:r>
              <a:rPr lang="en-US" sz="2600" dirty="0">
                <a:solidFill>
                  <a:srgbClr val="1F497D"/>
                </a:solidFill>
              </a:rPr>
              <a:t>keywords </a:t>
            </a:r>
            <a:r>
              <a:rPr lang="en-US" sz="2600" dirty="0" smtClean="0">
                <a:solidFill>
                  <a:srgbClr val="1F497D"/>
                </a:solidFill>
              </a:rPr>
              <a:t>from last year by 30% which gave us 1,113,828 </a:t>
            </a:r>
            <a:r>
              <a:rPr lang="en-US" sz="2600" dirty="0">
                <a:solidFill>
                  <a:srgbClr val="1F497D"/>
                </a:solidFill>
              </a:rPr>
              <a:t>impressions. This is an increase in over 1 million impressions from last </a:t>
            </a:r>
            <a:r>
              <a:rPr lang="en-US" sz="2600" dirty="0" smtClean="0">
                <a:solidFill>
                  <a:srgbClr val="1F497D"/>
                </a:solidFill>
              </a:rPr>
              <a:t>year. </a:t>
            </a:r>
          </a:p>
          <a:p>
            <a:endParaRPr lang="en-US" sz="2600" dirty="0">
              <a:solidFill>
                <a:srgbClr val="1F497D"/>
              </a:solidFill>
            </a:endParaRPr>
          </a:p>
          <a:p>
            <a:r>
              <a:rPr lang="en-US" sz="2600" dirty="0" smtClean="0">
                <a:solidFill>
                  <a:srgbClr val="1F497D"/>
                </a:solidFill>
              </a:rPr>
              <a:t>We received 7,412 click-</a:t>
            </a:r>
            <a:r>
              <a:rPr lang="en-US" sz="2600" dirty="0" err="1" smtClean="0">
                <a:solidFill>
                  <a:srgbClr val="1F497D"/>
                </a:solidFill>
              </a:rPr>
              <a:t>throughs</a:t>
            </a:r>
            <a:r>
              <a:rPr lang="en-US" sz="2600" dirty="0" smtClean="0">
                <a:solidFill>
                  <a:srgbClr val="1F497D"/>
                </a:solidFill>
              </a:rPr>
              <a:t>. Campaign </a:t>
            </a:r>
            <a:r>
              <a:rPr lang="en-US" sz="2600" dirty="0">
                <a:solidFill>
                  <a:srgbClr val="1F497D"/>
                </a:solidFill>
              </a:rPr>
              <a:t>performance was strong at driving traffic with a </a:t>
            </a:r>
            <a:r>
              <a:rPr lang="en-US" sz="2600" dirty="0" smtClean="0">
                <a:solidFill>
                  <a:srgbClr val="1F497D"/>
                </a:solidFill>
              </a:rPr>
              <a:t>click-through rate </a:t>
            </a:r>
            <a:r>
              <a:rPr lang="en-US" sz="2600" dirty="0">
                <a:solidFill>
                  <a:srgbClr val="1F497D"/>
                </a:solidFill>
              </a:rPr>
              <a:t>of 6.51%. </a:t>
            </a:r>
            <a:r>
              <a:rPr lang="en-US" sz="2600" dirty="0" smtClean="0">
                <a:solidFill>
                  <a:srgbClr val="1F497D"/>
                </a:solidFill>
              </a:rPr>
              <a:t>This is well </a:t>
            </a:r>
            <a:r>
              <a:rPr lang="en-US" sz="2600" dirty="0">
                <a:solidFill>
                  <a:srgbClr val="1F497D"/>
                </a:solidFill>
              </a:rPr>
              <a:t>above the government benchmark of 4%. </a:t>
            </a:r>
          </a:p>
        </p:txBody>
      </p:sp>
    </p:spTree>
    <p:extLst>
      <p:ext uri="{BB962C8B-B14F-4D97-AF65-F5344CB8AC3E}">
        <p14:creationId xmlns:p14="http://schemas.microsoft.com/office/powerpoint/2010/main" val="1176071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Online advertising</a:t>
            </a:r>
            <a:endParaRPr lang="en-AU" sz="4200" dirty="0"/>
          </a:p>
        </p:txBody>
      </p:sp>
      <p:pic>
        <p:nvPicPr>
          <p:cNvPr id="4" name="Picture 3" descr="lifesty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98" y="3144952"/>
            <a:ext cx="5920725" cy="3354466"/>
          </a:xfrm>
          <a:prstGeom prst="rect">
            <a:avLst/>
          </a:prstGeom>
        </p:spPr>
      </p:pic>
      <p:pic>
        <p:nvPicPr>
          <p:cNvPr id="3" name="Picture 2" descr="the-australi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114" y="3968309"/>
            <a:ext cx="1155700" cy="23114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58023" y="1752025"/>
            <a:ext cx="7249377" cy="1107996"/>
          </a:xfrm>
          <a:prstGeom prst="rect">
            <a:avLst/>
          </a:prstGeom>
        </p:spPr>
        <p:txBody>
          <a:bodyPr wrap="square">
            <a:spAutoFit/>
          </a:bodyPr>
          <a:lstStyle/>
          <a:p>
            <a:r>
              <a:rPr lang="en-AU" sz="2200" b="1" dirty="0" smtClean="0">
                <a:solidFill>
                  <a:srgbClr val="1F497D"/>
                </a:solidFill>
              </a:rPr>
              <a:t>Big Mobile </a:t>
            </a:r>
            <a:r>
              <a:rPr lang="en-AU" sz="2200" dirty="0" smtClean="0">
                <a:solidFill>
                  <a:srgbClr val="1F497D"/>
                </a:solidFill>
              </a:rPr>
              <a:t>was one of the new channels that we used. We achieved a click-through rate of 0.16% which is above the benchmark of 0.05% - 0.07%.</a:t>
            </a:r>
            <a:endParaRPr lang="en-AU" sz="2200" dirty="0">
              <a:solidFill>
                <a:srgbClr val="1F497D"/>
              </a:solidFill>
            </a:endParaRPr>
          </a:p>
        </p:txBody>
      </p:sp>
    </p:spTree>
    <p:extLst>
      <p:ext uri="{BB962C8B-B14F-4D97-AF65-F5344CB8AC3E}">
        <p14:creationId xmlns:p14="http://schemas.microsoft.com/office/powerpoint/2010/main" val="1997516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Online advertising</a:t>
            </a:r>
            <a:endParaRPr lang="en-AU" sz="4200" dirty="0"/>
          </a:p>
        </p:txBody>
      </p:sp>
      <p:pic>
        <p:nvPicPr>
          <p:cNvPr id="8" name="Picture 7" descr="Indigeno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80" y="2056656"/>
            <a:ext cx="2794000" cy="4102100"/>
          </a:xfrm>
          <a:prstGeom prst="rect">
            <a:avLst/>
          </a:prstGeom>
        </p:spPr>
      </p:pic>
      <p:pic>
        <p:nvPicPr>
          <p:cNvPr id="7" name="Picture 6" descr="pr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910" y="3905527"/>
            <a:ext cx="2599391" cy="204572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3481343" y="2114563"/>
            <a:ext cx="4685582" cy="1323439"/>
          </a:xfrm>
          <a:prstGeom prst="rect">
            <a:avLst/>
          </a:prstGeom>
          <a:noFill/>
        </p:spPr>
        <p:txBody>
          <a:bodyPr wrap="square" rtlCol="0">
            <a:spAutoFit/>
          </a:bodyPr>
          <a:lstStyle/>
          <a:p>
            <a:r>
              <a:rPr lang="en-US" sz="2000" dirty="0" smtClean="0">
                <a:solidFill>
                  <a:srgbClr val="1F497D"/>
                </a:solidFill>
              </a:rPr>
              <a:t>We used more targeted strategies to attract Indigenous applicants. This included advertising in both print and online </a:t>
            </a:r>
            <a:r>
              <a:rPr lang="en-US" sz="2000" b="1" dirty="0" smtClean="0">
                <a:solidFill>
                  <a:srgbClr val="1F497D"/>
                </a:solidFill>
              </a:rPr>
              <a:t>Indigenous press</a:t>
            </a:r>
            <a:r>
              <a:rPr lang="en-US" sz="2000" dirty="0" smtClean="0">
                <a:solidFill>
                  <a:srgbClr val="1F497D"/>
                </a:solidFill>
              </a:rPr>
              <a:t>.</a:t>
            </a:r>
            <a:endParaRPr lang="en-US" sz="2000" dirty="0">
              <a:solidFill>
                <a:srgbClr val="1F497D"/>
              </a:solidFill>
            </a:endParaRPr>
          </a:p>
        </p:txBody>
      </p:sp>
    </p:spTree>
    <p:extLst>
      <p:ext uri="{BB962C8B-B14F-4D97-AF65-F5344CB8AC3E}">
        <p14:creationId xmlns:p14="http://schemas.microsoft.com/office/powerpoint/2010/main" val="4046994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a:lstStyle/>
          <a:p>
            <a:pPr>
              <a:defRPr/>
            </a:pPr>
            <a:fld id="{B87D822B-89CB-4116-B4BA-9B98275E6B95}" type="slidenum">
              <a:rPr lang="en-US" smtClean="0"/>
              <a:pPr>
                <a:defRPr/>
              </a:pPr>
              <a:t>23</a:t>
            </a:fld>
            <a:endParaRPr lang="en-US" dirty="0"/>
          </a:p>
        </p:txBody>
      </p:sp>
      <p:sp>
        <p:nvSpPr>
          <p:cNvPr id="9"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Online advertising</a:t>
            </a:r>
            <a:endParaRPr lang="en-AU" sz="4200" dirty="0"/>
          </a:p>
        </p:txBody>
      </p:sp>
      <p:pic>
        <p:nvPicPr>
          <p:cNvPr id="3" name="Picture 2" descr="gradconnection 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595" y="3753337"/>
            <a:ext cx="7234172" cy="2968138"/>
          </a:xfrm>
          <a:prstGeom prst="rect">
            <a:avLst/>
          </a:prstGeom>
        </p:spPr>
      </p:pic>
      <p:sp>
        <p:nvSpPr>
          <p:cNvPr id="6" name="Rectangle 5"/>
          <p:cNvSpPr/>
          <p:nvPr/>
        </p:nvSpPr>
        <p:spPr>
          <a:xfrm>
            <a:off x="1103657" y="1880131"/>
            <a:ext cx="6997582" cy="1692771"/>
          </a:xfrm>
          <a:prstGeom prst="rect">
            <a:avLst/>
          </a:prstGeom>
        </p:spPr>
        <p:txBody>
          <a:bodyPr wrap="square">
            <a:spAutoFit/>
          </a:bodyPr>
          <a:lstStyle/>
          <a:p>
            <a:r>
              <a:rPr lang="en-US" sz="2600" dirty="0" smtClean="0">
                <a:solidFill>
                  <a:srgbClr val="1F497D"/>
                </a:solidFill>
              </a:rPr>
              <a:t>Compared to 2018 we achieved a 60% increase in click-</a:t>
            </a:r>
            <a:r>
              <a:rPr lang="en-US" sz="2600" dirty="0" err="1" smtClean="0">
                <a:solidFill>
                  <a:srgbClr val="1F497D"/>
                </a:solidFill>
              </a:rPr>
              <a:t>throughs</a:t>
            </a:r>
            <a:r>
              <a:rPr lang="en-US" sz="2600" dirty="0" smtClean="0">
                <a:solidFill>
                  <a:srgbClr val="1F497D"/>
                </a:solidFill>
              </a:rPr>
              <a:t> from </a:t>
            </a:r>
            <a:r>
              <a:rPr lang="en-US" sz="2600" b="1" dirty="0" smtClean="0">
                <a:solidFill>
                  <a:srgbClr val="1F497D"/>
                </a:solidFill>
              </a:rPr>
              <a:t>job boards </a:t>
            </a:r>
            <a:r>
              <a:rPr lang="en-US" sz="2600" dirty="0" smtClean="0">
                <a:solidFill>
                  <a:srgbClr val="1F497D"/>
                </a:solidFill>
              </a:rPr>
              <a:t>from last year</a:t>
            </a:r>
            <a:r>
              <a:rPr lang="en-US" sz="2600" dirty="0">
                <a:solidFill>
                  <a:srgbClr val="1F497D"/>
                </a:solidFill>
              </a:rPr>
              <a:t> </a:t>
            </a:r>
            <a:r>
              <a:rPr lang="en-US" sz="2600" dirty="0" smtClean="0">
                <a:solidFill>
                  <a:srgbClr val="1F497D"/>
                </a:solidFill>
              </a:rPr>
              <a:t>and a 53% increase in click-</a:t>
            </a:r>
            <a:r>
              <a:rPr lang="en-US" sz="2600" dirty="0" err="1" smtClean="0">
                <a:solidFill>
                  <a:srgbClr val="1F497D"/>
                </a:solidFill>
              </a:rPr>
              <a:t>throughs</a:t>
            </a:r>
            <a:r>
              <a:rPr lang="en-US" sz="2600" dirty="0" smtClean="0">
                <a:solidFill>
                  <a:srgbClr val="1F497D"/>
                </a:solidFill>
              </a:rPr>
              <a:t> from </a:t>
            </a:r>
            <a:r>
              <a:rPr lang="en-US" sz="2600" b="1" dirty="0" smtClean="0">
                <a:solidFill>
                  <a:srgbClr val="1F497D"/>
                </a:solidFill>
              </a:rPr>
              <a:t>graduate websites</a:t>
            </a:r>
            <a:r>
              <a:rPr lang="en-US" sz="2600" dirty="0" smtClean="0">
                <a:solidFill>
                  <a:srgbClr val="1F497D"/>
                </a:solidFill>
              </a:rPr>
              <a:t>.</a:t>
            </a:r>
          </a:p>
        </p:txBody>
      </p:sp>
    </p:spTree>
    <p:extLst>
      <p:ext uri="{BB962C8B-B14F-4D97-AF65-F5344CB8AC3E}">
        <p14:creationId xmlns:p14="http://schemas.microsoft.com/office/powerpoint/2010/main" val="863286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Contact Details Aged Care "/>
          <p:cNvSpPr txBox="1"/>
          <p:nvPr/>
        </p:nvSpPr>
        <p:spPr>
          <a:xfrm>
            <a:off x="343662" y="1819657"/>
            <a:ext cx="8457438" cy="400110"/>
          </a:xfrm>
          <a:prstGeom prst="rect">
            <a:avLst/>
          </a:prstGeom>
          <a:noFill/>
        </p:spPr>
        <p:txBody>
          <a:bodyPr wrap="square">
            <a:spAutoFit/>
          </a:bodyPr>
          <a:lstStyle/>
          <a:p>
            <a:pPr>
              <a:tabLst>
                <a:tab pos="1614488" algn="l"/>
              </a:tabLst>
            </a:pPr>
            <a:endParaRPr lang="en-AU" sz="2000" dirty="0" smtClean="0"/>
          </a:p>
        </p:txBody>
      </p:sp>
      <p:sp>
        <p:nvSpPr>
          <p:cNvPr id="6" name="Title 5"/>
          <p:cNvSpPr txBox="1">
            <a:spLocks/>
          </p:cNvSpPr>
          <p:nvPr/>
        </p:nvSpPr>
        <p:spPr>
          <a:xfrm>
            <a:off x="1229711" y="677162"/>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3600" cap="none" dirty="0" smtClean="0">
                <a:solidFill>
                  <a:srgbClr val="000000"/>
                </a:solidFill>
                <a:latin typeface="Georgia" panose="02040502050405020303" pitchFamily="18" charset="0"/>
              </a:rPr>
              <a:t>Direct Marketing </a:t>
            </a:r>
            <a:r>
              <a:rPr lang="mr-IN" sz="3600" cap="none" dirty="0" smtClean="0">
                <a:solidFill>
                  <a:srgbClr val="000000"/>
                </a:solidFill>
                <a:latin typeface="Georgia" panose="02040502050405020303" pitchFamily="18" charset="0"/>
              </a:rPr>
              <a:t>–</a:t>
            </a:r>
            <a:r>
              <a:rPr lang="en-AU" sz="3600" cap="none" dirty="0" smtClean="0">
                <a:solidFill>
                  <a:srgbClr val="000000"/>
                </a:solidFill>
                <a:latin typeface="Georgia" panose="02040502050405020303" pitchFamily="18" charset="0"/>
              </a:rPr>
              <a:t> Collateral</a:t>
            </a:r>
            <a:endParaRPr lang="en-AU" sz="3600" dirty="0"/>
          </a:p>
        </p:txBody>
      </p:sp>
      <p:pic>
        <p:nvPicPr>
          <p:cNvPr id="8" name="Picture 7" descr="POSTCARD-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107" y="3916872"/>
            <a:ext cx="2605757" cy="173543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51795" y="1769730"/>
            <a:ext cx="8320193" cy="1738937"/>
          </a:xfrm>
          <a:prstGeom prst="rect">
            <a:avLst/>
          </a:prstGeom>
          <a:noFill/>
        </p:spPr>
        <p:txBody>
          <a:bodyPr wrap="square" rtlCol="0">
            <a:spAutoFit/>
          </a:bodyPr>
          <a:lstStyle/>
          <a:p>
            <a:pPr marL="182563">
              <a:spcBef>
                <a:spcPts val="0"/>
              </a:spcBef>
              <a:spcAft>
                <a:spcPts val="600"/>
              </a:spcAft>
            </a:pPr>
            <a:r>
              <a:rPr lang="en-AU" sz="1700" dirty="0">
                <a:solidFill>
                  <a:schemeClr val="tx2"/>
                </a:solidFill>
              </a:rPr>
              <a:t>T</a:t>
            </a:r>
            <a:r>
              <a:rPr lang="en-AU" sz="1700" dirty="0" smtClean="0">
                <a:solidFill>
                  <a:schemeClr val="tx2"/>
                </a:solidFill>
              </a:rPr>
              <a:t>he Department of Human Services is committed to the appropriate use of Government expenditure. We are mindful of ensuring our promotional products </a:t>
            </a:r>
            <a:br>
              <a:rPr lang="en-AU" sz="1700" dirty="0" smtClean="0">
                <a:solidFill>
                  <a:schemeClr val="tx2"/>
                </a:solidFill>
              </a:rPr>
            </a:br>
            <a:r>
              <a:rPr lang="en-AU" sz="1700" dirty="0" smtClean="0">
                <a:solidFill>
                  <a:schemeClr val="tx2"/>
                </a:solidFill>
              </a:rPr>
              <a:t>are efficient but effective in promoting the National Graduate Program. </a:t>
            </a:r>
          </a:p>
          <a:p>
            <a:pPr marL="182563">
              <a:spcBef>
                <a:spcPts val="0"/>
              </a:spcBef>
              <a:spcAft>
                <a:spcPts val="600"/>
              </a:spcAft>
            </a:pPr>
            <a:r>
              <a:rPr lang="en-AU" sz="1700" dirty="0" smtClean="0">
                <a:solidFill>
                  <a:schemeClr val="tx2"/>
                </a:solidFill>
              </a:rPr>
              <a:t>We distributed 2,089 discipline-specific postcards and designed lollipop signs for Career Fairs. This promotion resulted in 3,000 applications for the 2020 National Graduate Program.</a:t>
            </a:r>
          </a:p>
        </p:txBody>
      </p:sp>
      <p:pic>
        <p:nvPicPr>
          <p:cNvPr id="4" name="Picture 3" descr="POSTCARD-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717" y="4371097"/>
            <a:ext cx="2605758" cy="1735435"/>
          </a:xfrm>
          <a:prstGeom prst="rect">
            <a:avLst/>
          </a:prstGeom>
          <a:ln>
            <a:noFill/>
          </a:ln>
          <a:effectLst>
            <a:outerShdw blurRad="292100" dist="139700" dir="2700000" algn="tl" rotWithShape="0">
              <a:srgbClr val="333333">
                <a:alpha val="65000"/>
              </a:srgbClr>
            </a:outerShdw>
          </a:effectLst>
        </p:spPr>
      </p:pic>
      <p:pic>
        <p:nvPicPr>
          <p:cNvPr id="2" name="Picture 1" descr="POSTCARD-ON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1795" y="4817432"/>
            <a:ext cx="2609605" cy="1737997"/>
          </a:xfrm>
          <a:prstGeom prst="rect">
            <a:avLst/>
          </a:prstGeom>
          <a:ln>
            <a:noFill/>
          </a:ln>
          <a:effectLst>
            <a:outerShdw blurRad="292100" dist="139700" dir="2700000" algn="tl" rotWithShape="0">
              <a:srgbClr val="333333">
                <a:alpha val="65000"/>
              </a:srgbClr>
            </a:outerShdw>
          </a:effectLst>
        </p:spPr>
      </p:pic>
      <p:pic>
        <p:nvPicPr>
          <p:cNvPr id="9" name="Picture 8" descr="POSTCARD-4.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54495" y="3905923"/>
            <a:ext cx="2594489" cy="1727930"/>
          </a:xfrm>
          <a:prstGeom prst="rect">
            <a:avLst/>
          </a:prstGeom>
          <a:ln>
            <a:noFill/>
          </a:ln>
          <a:effectLst>
            <a:outerShdw blurRad="292100" dist="139700" dir="2700000" algn="tl" rotWithShape="0">
              <a:srgbClr val="333333">
                <a:alpha val="65000"/>
              </a:srgbClr>
            </a:outerShdw>
          </a:effectLst>
        </p:spPr>
      </p:pic>
      <p:pic>
        <p:nvPicPr>
          <p:cNvPr id="11" name="Picture 10" descr="POSTCARD-5.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77499" y="4371097"/>
            <a:ext cx="2594489" cy="1727930"/>
          </a:xfrm>
          <a:prstGeom prst="rect">
            <a:avLst/>
          </a:prstGeom>
          <a:ln>
            <a:noFill/>
          </a:ln>
          <a:effectLst>
            <a:outerShdw blurRad="292100" dist="139700" dir="2700000" algn="tl" rotWithShape="0">
              <a:srgbClr val="333333">
                <a:alpha val="65000"/>
              </a:srgbClr>
            </a:outerShdw>
          </a:effectLst>
        </p:spPr>
      </p:pic>
      <p:pic>
        <p:nvPicPr>
          <p:cNvPr id="12" name="Picture 11" descr="POSTCARD-6.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94756" y="4833560"/>
            <a:ext cx="2603153" cy="1733700"/>
          </a:xfrm>
          <a:prstGeom prst="rect">
            <a:avLst/>
          </a:prstGeom>
          <a:ln>
            <a:noFill/>
          </a:ln>
          <a:effectLst>
            <a:outerShdw blurRad="292100" dist="139700" dir="2700000" algn="tl" rotWithShape="0">
              <a:srgbClr val="333333">
                <a:alpha val="65000"/>
              </a:srgbClr>
            </a:outerShdw>
          </a:effectLst>
        </p:spPr>
      </p:pic>
      <p:pic>
        <p:nvPicPr>
          <p:cNvPr id="15" name="Picture 14" descr="POSTCARD-7.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285138" y="3632209"/>
            <a:ext cx="2615725" cy="1742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615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Contact Details Aged Care "/>
          <p:cNvSpPr txBox="1"/>
          <p:nvPr/>
        </p:nvSpPr>
        <p:spPr>
          <a:xfrm>
            <a:off x="343662" y="1819657"/>
            <a:ext cx="8457438" cy="400110"/>
          </a:xfrm>
          <a:prstGeom prst="rect">
            <a:avLst/>
          </a:prstGeom>
          <a:noFill/>
        </p:spPr>
        <p:txBody>
          <a:bodyPr wrap="square">
            <a:spAutoFit/>
          </a:bodyPr>
          <a:lstStyle/>
          <a:p>
            <a:pPr>
              <a:tabLst>
                <a:tab pos="1614488" algn="l"/>
              </a:tabLst>
            </a:pPr>
            <a:endParaRPr lang="en-AU" sz="2000" dirty="0" smtClean="0"/>
          </a:p>
        </p:txBody>
      </p:sp>
      <p:sp>
        <p:nvSpPr>
          <p:cNvPr id="6" name="Title 5"/>
          <p:cNvSpPr txBox="1">
            <a:spLocks/>
          </p:cNvSpPr>
          <p:nvPr/>
        </p:nvSpPr>
        <p:spPr>
          <a:xfrm>
            <a:off x="1229711" y="677162"/>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3600" cap="none" dirty="0" smtClean="0">
                <a:solidFill>
                  <a:srgbClr val="000000"/>
                </a:solidFill>
                <a:latin typeface="Georgia" panose="02040502050405020303" pitchFamily="18" charset="0"/>
              </a:rPr>
              <a:t>Direct Marketing </a:t>
            </a:r>
            <a:r>
              <a:rPr lang="mr-IN" sz="3600" cap="none" dirty="0" smtClean="0">
                <a:solidFill>
                  <a:srgbClr val="000000"/>
                </a:solidFill>
                <a:latin typeface="Georgia" panose="02040502050405020303" pitchFamily="18" charset="0"/>
              </a:rPr>
              <a:t>–</a:t>
            </a:r>
            <a:r>
              <a:rPr lang="en-AU" sz="3600" cap="none" dirty="0" smtClean="0">
                <a:solidFill>
                  <a:srgbClr val="000000"/>
                </a:solidFill>
                <a:latin typeface="Georgia" panose="02040502050405020303" pitchFamily="18" charset="0"/>
              </a:rPr>
              <a:t> Collateral</a:t>
            </a:r>
            <a:endParaRPr lang="en-AU" sz="3600" dirty="0"/>
          </a:p>
        </p:txBody>
      </p:sp>
      <p:pic>
        <p:nvPicPr>
          <p:cNvPr id="9" name="Picture 8" descr="20190315_11262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flipH="1">
            <a:off x="-764494" y="2730742"/>
            <a:ext cx="4715534" cy="2652488"/>
          </a:xfrm>
          <a:prstGeom prst="rect">
            <a:avLst/>
          </a:prstGeom>
          <a:ln>
            <a:noFill/>
          </a:ln>
          <a:effectLst>
            <a:outerShdw blurRad="292100" dist="139700" dir="2700000" algn="tl" rotWithShape="0">
              <a:srgbClr val="333333">
                <a:alpha val="65000"/>
              </a:srgbClr>
            </a:outerShdw>
          </a:effectLst>
        </p:spPr>
      </p:pic>
      <p:pic>
        <p:nvPicPr>
          <p:cNvPr id="8" name="Picture 7" descr="81f21d0d-05d9-462f-aea8-422d6a70e9d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9520" y="1699219"/>
            <a:ext cx="4757450" cy="3568088"/>
          </a:xfrm>
          <a:prstGeom prst="rect">
            <a:avLst/>
          </a:prstGeom>
          <a:ln>
            <a:noFill/>
          </a:ln>
          <a:effectLst>
            <a:outerShdw blurRad="292100" dist="139700" dir="2700000" algn="tl" rotWithShape="0">
              <a:srgbClr val="333333">
                <a:alpha val="65000"/>
              </a:srgbClr>
            </a:outerShdw>
          </a:effectLst>
        </p:spPr>
      </p:pic>
      <p:grpSp>
        <p:nvGrpSpPr>
          <p:cNvPr id="2" name="Group 1"/>
          <p:cNvGrpSpPr/>
          <p:nvPr/>
        </p:nvGrpSpPr>
        <p:grpSpPr>
          <a:xfrm rot="1783410">
            <a:off x="7396621" y="4370619"/>
            <a:ext cx="1262250" cy="2291856"/>
            <a:chOff x="15390" y="1489024"/>
            <a:chExt cx="2598951" cy="4718895"/>
          </a:xfrm>
        </p:grpSpPr>
        <p:pic>
          <p:nvPicPr>
            <p:cNvPr id="12" name="Picture 11" descr="Screen Shot 2019-06-18 at 3.55.23 pm.pn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0217610">
              <a:off x="1371597" y="2791921"/>
              <a:ext cx="525486" cy="3415998"/>
            </a:xfrm>
            <a:prstGeom prst="rect">
              <a:avLst/>
            </a:prstGeom>
          </p:spPr>
        </p:pic>
        <p:pic>
          <p:nvPicPr>
            <p:cNvPr id="13" name="Picture 12" descr="lollipop.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18062">
              <a:off x="15390" y="1489024"/>
              <a:ext cx="2598951" cy="2598951"/>
            </a:xfrm>
            <a:prstGeom prst="rect">
              <a:avLst/>
            </a:prstGeom>
          </p:spPr>
        </p:pic>
      </p:grpSp>
      <p:grpSp>
        <p:nvGrpSpPr>
          <p:cNvPr id="14" name="Group 13"/>
          <p:cNvGrpSpPr/>
          <p:nvPr/>
        </p:nvGrpSpPr>
        <p:grpSpPr>
          <a:xfrm rot="1783410">
            <a:off x="6325449" y="4370620"/>
            <a:ext cx="1262250" cy="2291856"/>
            <a:chOff x="15390" y="1489024"/>
            <a:chExt cx="2598951" cy="4718895"/>
          </a:xfrm>
        </p:grpSpPr>
        <p:pic>
          <p:nvPicPr>
            <p:cNvPr id="15" name="Picture 14" descr="Screen Shot 2019-06-18 at 3.55.23 pm.pn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0217610">
              <a:off x="1371597" y="2791921"/>
              <a:ext cx="525486" cy="3415998"/>
            </a:xfrm>
            <a:prstGeom prst="rect">
              <a:avLst/>
            </a:prstGeom>
          </p:spPr>
        </p:pic>
        <p:pic>
          <p:nvPicPr>
            <p:cNvPr id="16" name="Picture 15" descr="lollipop.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18062">
              <a:off x="15390" y="1489024"/>
              <a:ext cx="2598951" cy="2598951"/>
            </a:xfrm>
            <a:prstGeom prst="rect">
              <a:avLst/>
            </a:prstGeom>
          </p:spPr>
        </p:pic>
      </p:grpSp>
      <p:sp>
        <p:nvSpPr>
          <p:cNvPr id="17" name="TextBox 16"/>
          <p:cNvSpPr txBox="1"/>
          <p:nvPr/>
        </p:nvSpPr>
        <p:spPr>
          <a:xfrm>
            <a:off x="3028998" y="5407059"/>
            <a:ext cx="3616208" cy="1200329"/>
          </a:xfrm>
          <a:prstGeom prst="rect">
            <a:avLst/>
          </a:prstGeom>
          <a:noFill/>
        </p:spPr>
        <p:txBody>
          <a:bodyPr wrap="square" rtlCol="0">
            <a:spAutoFit/>
          </a:bodyPr>
          <a:lstStyle/>
          <a:p>
            <a:pPr marL="182563">
              <a:spcBef>
                <a:spcPts val="0"/>
              </a:spcBef>
              <a:spcAft>
                <a:spcPts val="600"/>
              </a:spcAft>
            </a:pPr>
            <a:r>
              <a:rPr lang="en-AU" dirty="0" smtClean="0">
                <a:solidFill>
                  <a:schemeClr val="tx2"/>
                </a:solidFill>
              </a:rPr>
              <a:t>The lollipop signs were excellent ice breakers and were successful in drawing potential applicants to our booths.</a:t>
            </a:r>
          </a:p>
        </p:txBody>
      </p:sp>
    </p:spTree>
    <p:extLst>
      <p:ext uri="{BB962C8B-B14F-4D97-AF65-F5344CB8AC3E}">
        <p14:creationId xmlns:p14="http://schemas.microsoft.com/office/powerpoint/2010/main" val="3014872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Contact Details Aged Care "/>
          <p:cNvSpPr txBox="1"/>
          <p:nvPr/>
        </p:nvSpPr>
        <p:spPr>
          <a:xfrm>
            <a:off x="343662" y="1819657"/>
            <a:ext cx="8457438" cy="400110"/>
          </a:xfrm>
          <a:prstGeom prst="rect">
            <a:avLst/>
          </a:prstGeom>
          <a:noFill/>
        </p:spPr>
        <p:txBody>
          <a:bodyPr wrap="square">
            <a:spAutoFit/>
          </a:bodyPr>
          <a:lstStyle/>
          <a:p>
            <a:pPr>
              <a:tabLst>
                <a:tab pos="1614488" algn="l"/>
              </a:tabLst>
            </a:pPr>
            <a:endParaRPr lang="en-AU" sz="2000" dirty="0" smtClean="0"/>
          </a:p>
        </p:txBody>
      </p:sp>
      <p:sp>
        <p:nvSpPr>
          <p:cNvPr id="6" name="Title 5"/>
          <p:cNvSpPr txBox="1">
            <a:spLocks/>
          </p:cNvSpPr>
          <p:nvPr/>
        </p:nvSpPr>
        <p:spPr>
          <a:xfrm>
            <a:off x="1262555" y="699060"/>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3600" cap="none" dirty="0" smtClean="0">
                <a:solidFill>
                  <a:srgbClr val="000000"/>
                </a:solidFill>
                <a:latin typeface="Georgia" panose="02040502050405020303" pitchFamily="18" charset="0"/>
              </a:rPr>
              <a:t>Careers Fairs - Collaboration</a:t>
            </a:r>
            <a:endParaRPr lang="en-AU" sz="3600" dirty="0"/>
          </a:p>
        </p:txBody>
      </p:sp>
      <p:pic>
        <p:nvPicPr>
          <p:cNvPr id="2" name="Picture 1" descr="IMG_015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874" y="1704604"/>
            <a:ext cx="4952579" cy="371443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309089" y="1638910"/>
            <a:ext cx="3219107" cy="2616101"/>
          </a:xfrm>
          <a:prstGeom prst="rect">
            <a:avLst/>
          </a:prstGeom>
          <a:noFill/>
        </p:spPr>
        <p:txBody>
          <a:bodyPr wrap="square" rtlCol="0">
            <a:spAutoFit/>
          </a:bodyPr>
          <a:lstStyle/>
          <a:p>
            <a:pPr marL="182563">
              <a:spcBef>
                <a:spcPts val="0"/>
              </a:spcBef>
              <a:spcAft>
                <a:spcPts val="600"/>
              </a:spcAft>
            </a:pPr>
            <a:r>
              <a:rPr lang="en-AU" dirty="0" smtClean="0">
                <a:solidFill>
                  <a:srgbClr val="1F497D"/>
                </a:solidFill>
              </a:rPr>
              <a:t>We invited our Technology Innovation Centre to join our career fair booths to exhibit their virtual reality technology. </a:t>
            </a:r>
            <a:endParaRPr lang="en-AU" dirty="0">
              <a:solidFill>
                <a:srgbClr val="1F497D"/>
              </a:solidFill>
            </a:endParaRPr>
          </a:p>
          <a:p>
            <a:pPr marL="182563">
              <a:spcBef>
                <a:spcPts val="0"/>
              </a:spcBef>
              <a:spcAft>
                <a:spcPts val="600"/>
              </a:spcAft>
            </a:pPr>
            <a:endParaRPr lang="en-AU" sz="1000" dirty="0" smtClean="0">
              <a:solidFill>
                <a:srgbClr val="1F497D"/>
              </a:solidFill>
            </a:endParaRPr>
          </a:p>
          <a:p>
            <a:pPr marL="182563">
              <a:spcBef>
                <a:spcPts val="0"/>
              </a:spcBef>
              <a:spcAft>
                <a:spcPts val="600"/>
              </a:spcAft>
            </a:pPr>
            <a:r>
              <a:rPr lang="en-AU" dirty="0" smtClean="0">
                <a:solidFill>
                  <a:srgbClr val="1F497D"/>
                </a:solidFill>
              </a:rPr>
              <a:t>This was another way to showcase the innovation our department has to offer.</a:t>
            </a:r>
          </a:p>
        </p:txBody>
      </p:sp>
      <p:pic>
        <p:nvPicPr>
          <p:cNvPr id="4" name="Picture 3" descr="IMG_856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433" y="4557512"/>
            <a:ext cx="2583639" cy="1937730"/>
          </a:xfrm>
          <a:prstGeom prst="rect">
            <a:avLst/>
          </a:prstGeom>
          <a:ln>
            <a:noFill/>
          </a:ln>
          <a:effectLst>
            <a:outerShdw blurRad="292100" dist="139700" dir="2700000" algn="tl" rotWithShape="0">
              <a:srgbClr val="333333">
                <a:alpha val="65000"/>
              </a:srgbClr>
            </a:outerShdw>
          </a:effectLst>
        </p:spPr>
      </p:pic>
      <p:pic>
        <p:nvPicPr>
          <p:cNvPr id="5" name="Picture 4" descr="IMG_855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5182" y="4412331"/>
            <a:ext cx="2864689" cy="2148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320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Contact Details Aged Care "/>
          <p:cNvSpPr txBox="1"/>
          <p:nvPr/>
        </p:nvSpPr>
        <p:spPr>
          <a:xfrm>
            <a:off x="343662" y="1819657"/>
            <a:ext cx="8457438" cy="400110"/>
          </a:xfrm>
          <a:prstGeom prst="rect">
            <a:avLst/>
          </a:prstGeom>
          <a:noFill/>
        </p:spPr>
        <p:txBody>
          <a:bodyPr wrap="square">
            <a:spAutoFit/>
          </a:bodyPr>
          <a:lstStyle/>
          <a:p>
            <a:pPr>
              <a:tabLst>
                <a:tab pos="1614488" algn="l"/>
              </a:tabLst>
            </a:pPr>
            <a:endParaRPr lang="en-AU" sz="2000" dirty="0" smtClean="0"/>
          </a:p>
        </p:txBody>
      </p:sp>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Internal Advertising</a:t>
            </a:r>
            <a:endParaRPr lang="en-AU" sz="4200" dirty="0"/>
          </a:p>
        </p:txBody>
      </p:sp>
      <p:pic>
        <p:nvPicPr>
          <p:cNvPr id="2" name="Picture 1" descr="news-hu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662" y="1666876"/>
            <a:ext cx="4101779" cy="223136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849796" y="1678758"/>
            <a:ext cx="3700296" cy="3970318"/>
          </a:xfrm>
          <a:prstGeom prst="rect">
            <a:avLst/>
          </a:prstGeom>
          <a:noFill/>
        </p:spPr>
        <p:txBody>
          <a:bodyPr wrap="square" rtlCol="0">
            <a:spAutoFit/>
          </a:bodyPr>
          <a:lstStyle/>
          <a:p>
            <a:r>
              <a:rPr lang="en-US" sz="2800" dirty="0" smtClean="0">
                <a:solidFill>
                  <a:srgbClr val="1F497D"/>
                </a:solidFill>
              </a:rPr>
              <a:t>We advertised internally to our 35,000-strong employee base, inviting applications and asking them to let friends and family know that applications are open</a:t>
            </a:r>
            <a:r>
              <a:rPr lang="en-AU" sz="2800" dirty="0" smtClean="0">
                <a:solidFill>
                  <a:srgbClr val="1F497D"/>
                </a:solidFill>
              </a:rPr>
              <a:t>.</a:t>
            </a:r>
          </a:p>
        </p:txBody>
      </p:sp>
      <p:pic>
        <p:nvPicPr>
          <p:cNvPr id="10" name="Picture 9" descr="Screenshot (13).pn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3661" y="4140048"/>
            <a:ext cx="4101779" cy="2303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3095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title="Contact Details Aged Care "/>
          <p:cNvSpPr txBox="1"/>
          <p:nvPr/>
        </p:nvSpPr>
        <p:spPr>
          <a:xfrm>
            <a:off x="343662" y="1819657"/>
            <a:ext cx="8457438" cy="400110"/>
          </a:xfrm>
          <a:prstGeom prst="rect">
            <a:avLst/>
          </a:prstGeom>
          <a:noFill/>
        </p:spPr>
        <p:txBody>
          <a:bodyPr wrap="square">
            <a:spAutoFit/>
          </a:bodyPr>
          <a:lstStyle/>
          <a:p>
            <a:pPr>
              <a:tabLst>
                <a:tab pos="1614488" algn="l"/>
              </a:tabLst>
            </a:pPr>
            <a:endParaRPr lang="en-AU" sz="2000" dirty="0" smtClean="0"/>
          </a:p>
        </p:txBody>
      </p:sp>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Internal Advertising</a:t>
            </a:r>
            <a:endParaRPr lang="en-AU" sz="4200" dirty="0"/>
          </a:p>
        </p:txBody>
      </p:sp>
      <p:sp>
        <p:nvSpPr>
          <p:cNvPr id="7" name="TextBox 6"/>
          <p:cNvSpPr txBox="1"/>
          <p:nvPr/>
        </p:nvSpPr>
        <p:spPr>
          <a:xfrm>
            <a:off x="5386229" y="1919636"/>
            <a:ext cx="3163863" cy="4293483"/>
          </a:xfrm>
          <a:prstGeom prst="rect">
            <a:avLst/>
          </a:prstGeom>
          <a:noFill/>
        </p:spPr>
        <p:txBody>
          <a:bodyPr wrap="square" rtlCol="0">
            <a:spAutoFit/>
          </a:bodyPr>
          <a:lstStyle/>
          <a:p>
            <a:r>
              <a:rPr lang="en-US" sz="2100" dirty="0" smtClean="0">
                <a:solidFill>
                  <a:srgbClr val="1F497D"/>
                </a:solidFill>
              </a:rPr>
              <a:t>This </a:t>
            </a:r>
            <a:r>
              <a:rPr lang="en-US" sz="2100" dirty="0">
                <a:solidFill>
                  <a:srgbClr val="1F497D"/>
                </a:solidFill>
              </a:rPr>
              <a:t>year we </a:t>
            </a:r>
            <a:r>
              <a:rPr lang="en-US" sz="2100" dirty="0" smtClean="0">
                <a:solidFill>
                  <a:srgbClr val="1F497D"/>
                </a:solidFill>
              </a:rPr>
              <a:t>profiled a </a:t>
            </a:r>
            <a:r>
              <a:rPr lang="en-US" sz="2100" dirty="0">
                <a:solidFill>
                  <a:srgbClr val="1F497D"/>
                </a:solidFill>
              </a:rPr>
              <a:t>current graduate </a:t>
            </a:r>
            <a:r>
              <a:rPr lang="en-US" sz="2100" dirty="0" smtClean="0">
                <a:solidFill>
                  <a:srgbClr val="1F497D"/>
                </a:solidFill>
              </a:rPr>
              <a:t>who applied for the National Graduate Program whilst working as a contractor for the Department of Human Services in 2018.</a:t>
            </a:r>
          </a:p>
          <a:p>
            <a:endParaRPr lang="en-US" sz="2100" dirty="0" smtClean="0">
              <a:solidFill>
                <a:srgbClr val="1F497D"/>
              </a:solidFill>
            </a:endParaRPr>
          </a:p>
          <a:p>
            <a:r>
              <a:rPr lang="en-US" sz="2100" dirty="0" smtClean="0">
                <a:solidFill>
                  <a:srgbClr val="1F497D"/>
                </a:solidFill>
              </a:rPr>
              <a:t>We posted the article to our internal </a:t>
            </a:r>
            <a:r>
              <a:rPr lang="en-US" sz="2100" b="1" dirty="0" smtClean="0">
                <a:solidFill>
                  <a:srgbClr val="1F497D"/>
                </a:solidFill>
              </a:rPr>
              <a:t>News Hub</a:t>
            </a:r>
            <a:r>
              <a:rPr lang="en-US" sz="2100" dirty="0" smtClean="0">
                <a:solidFill>
                  <a:srgbClr val="1F497D"/>
                </a:solidFill>
              </a:rPr>
              <a:t>, </a:t>
            </a:r>
            <a:r>
              <a:rPr lang="en-US" sz="2100" b="1" dirty="0" smtClean="0">
                <a:solidFill>
                  <a:srgbClr val="1F497D"/>
                </a:solidFill>
              </a:rPr>
              <a:t>Yammer</a:t>
            </a:r>
            <a:r>
              <a:rPr lang="en-US" sz="2100" dirty="0" smtClean="0">
                <a:solidFill>
                  <a:srgbClr val="1F497D"/>
                </a:solidFill>
              </a:rPr>
              <a:t> sites, </a:t>
            </a:r>
          </a:p>
          <a:p>
            <a:r>
              <a:rPr lang="en-US" sz="2100" dirty="0" smtClean="0">
                <a:solidFill>
                  <a:srgbClr val="1F497D"/>
                </a:solidFill>
              </a:rPr>
              <a:t>and </a:t>
            </a:r>
            <a:r>
              <a:rPr lang="en-AU" sz="2100" dirty="0" smtClean="0">
                <a:solidFill>
                  <a:srgbClr val="1F497D"/>
                </a:solidFill>
              </a:rPr>
              <a:t>advertised their story via a </a:t>
            </a:r>
            <a:r>
              <a:rPr lang="en-AU" sz="2100" b="1" dirty="0" smtClean="0">
                <a:solidFill>
                  <a:srgbClr val="1F497D"/>
                </a:solidFill>
              </a:rPr>
              <a:t>screensaver</a:t>
            </a:r>
            <a:r>
              <a:rPr lang="en-AU" sz="2100" dirty="0" smtClean="0">
                <a:solidFill>
                  <a:srgbClr val="1F497D"/>
                </a:solidFill>
              </a:rPr>
              <a:t>.</a:t>
            </a:r>
          </a:p>
        </p:txBody>
      </p:sp>
      <p:pic>
        <p:nvPicPr>
          <p:cNvPr id="5" name="Picture 4" descr="screensaver-sc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98" y="1896299"/>
            <a:ext cx="4777515" cy="3976579"/>
          </a:xfrm>
          <a:prstGeom prst="rect">
            <a:avLst/>
          </a:prstGeom>
        </p:spPr>
      </p:pic>
    </p:spTree>
    <p:extLst>
      <p:ext uri="{BB962C8B-B14F-4D97-AF65-F5344CB8AC3E}">
        <p14:creationId xmlns:p14="http://schemas.microsoft.com/office/powerpoint/2010/main" val="2684790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249" y="1666876"/>
            <a:ext cx="6295749" cy="3908762"/>
          </a:xfrm>
          <a:prstGeom prst="rect">
            <a:avLst/>
          </a:prstGeom>
          <a:noFill/>
        </p:spPr>
        <p:txBody>
          <a:bodyPr wrap="square" rtlCol="0">
            <a:spAutoFit/>
          </a:bodyPr>
          <a:lstStyle/>
          <a:p>
            <a:r>
              <a:rPr lang="en-US" sz="2200" dirty="0">
                <a:solidFill>
                  <a:schemeClr val="tx2"/>
                </a:solidFill>
              </a:rPr>
              <a:t>Campaign performed well and achieved better results than previous </a:t>
            </a:r>
            <a:r>
              <a:rPr lang="en-US" sz="2200" dirty="0" err="1" smtClean="0">
                <a:solidFill>
                  <a:schemeClr val="tx2"/>
                </a:solidFill>
              </a:rPr>
              <a:t>years.We</a:t>
            </a:r>
            <a:r>
              <a:rPr lang="en-US" sz="2200" dirty="0" smtClean="0">
                <a:solidFill>
                  <a:schemeClr val="tx2"/>
                </a:solidFill>
              </a:rPr>
              <a:t> </a:t>
            </a:r>
            <a:r>
              <a:rPr lang="en-US" sz="2200" dirty="0">
                <a:solidFill>
                  <a:schemeClr val="tx2"/>
                </a:solidFill>
              </a:rPr>
              <a:t>used 2 new channels – </a:t>
            </a:r>
            <a:r>
              <a:rPr lang="en-US" sz="2200" dirty="0" err="1">
                <a:solidFill>
                  <a:schemeClr val="tx2"/>
                </a:solidFill>
              </a:rPr>
              <a:t>Instagram</a:t>
            </a:r>
            <a:r>
              <a:rPr lang="en-US" sz="2200" dirty="0">
                <a:solidFill>
                  <a:schemeClr val="tx2"/>
                </a:solidFill>
              </a:rPr>
              <a:t> stories and Big </a:t>
            </a:r>
            <a:r>
              <a:rPr lang="en-US" sz="2200" dirty="0" smtClean="0">
                <a:solidFill>
                  <a:schemeClr val="tx2"/>
                </a:solidFill>
              </a:rPr>
              <a:t>Mobile.</a:t>
            </a:r>
            <a:r>
              <a:rPr lang="en-AU" sz="2200" dirty="0">
                <a:solidFill>
                  <a:schemeClr val="tx2"/>
                </a:solidFill>
              </a:rPr>
              <a:t> </a:t>
            </a:r>
            <a:endParaRPr lang="en-AU" sz="2200" dirty="0" smtClean="0">
              <a:solidFill>
                <a:schemeClr val="tx2"/>
              </a:solidFill>
            </a:endParaRPr>
          </a:p>
          <a:p>
            <a:r>
              <a:rPr lang="en-US" sz="2200" dirty="0" smtClean="0">
                <a:solidFill>
                  <a:schemeClr val="tx2"/>
                </a:solidFill>
              </a:rPr>
              <a:t>We </a:t>
            </a:r>
            <a:r>
              <a:rPr lang="en-US" sz="2200" dirty="0">
                <a:solidFill>
                  <a:schemeClr val="tx2"/>
                </a:solidFill>
              </a:rPr>
              <a:t>also used more targeted strategies and creative on social </a:t>
            </a:r>
            <a:r>
              <a:rPr lang="en-US" sz="2200" dirty="0" smtClean="0">
                <a:solidFill>
                  <a:schemeClr val="tx2"/>
                </a:solidFill>
              </a:rPr>
              <a:t>media.</a:t>
            </a:r>
            <a:endParaRPr lang="en-AU" sz="2200" dirty="0">
              <a:solidFill>
                <a:schemeClr val="tx2"/>
              </a:solidFill>
            </a:endParaRPr>
          </a:p>
          <a:p>
            <a:endParaRPr lang="en-US" sz="2200" dirty="0" smtClean="0">
              <a:solidFill>
                <a:schemeClr val="tx2"/>
              </a:solidFill>
            </a:endParaRPr>
          </a:p>
          <a:p>
            <a:r>
              <a:rPr lang="en-US" sz="2200" dirty="0" smtClean="0">
                <a:solidFill>
                  <a:schemeClr val="tx2"/>
                </a:solidFill>
              </a:rPr>
              <a:t>While </a:t>
            </a:r>
            <a:r>
              <a:rPr lang="en-US" sz="2200" dirty="0">
                <a:solidFill>
                  <a:schemeClr val="tx2"/>
                </a:solidFill>
              </a:rPr>
              <a:t>the targeted posts cost more per click – </a:t>
            </a:r>
            <a:endParaRPr lang="en-US" sz="2200" dirty="0" smtClean="0">
              <a:solidFill>
                <a:schemeClr val="tx2"/>
              </a:solidFill>
            </a:endParaRPr>
          </a:p>
          <a:p>
            <a:r>
              <a:rPr lang="en-US" sz="2200" dirty="0" smtClean="0">
                <a:solidFill>
                  <a:schemeClr val="tx2"/>
                </a:solidFill>
              </a:rPr>
              <a:t>we </a:t>
            </a:r>
            <a:r>
              <a:rPr lang="en-US" sz="2200" dirty="0">
                <a:solidFill>
                  <a:schemeClr val="tx2"/>
                </a:solidFill>
              </a:rPr>
              <a:t>delivered messaging that resonates with the target audience- this resulted in a higher click through rate.</a:t>
            </a:r>
            <a:endParaRPr lang="en-AU" sz="2200" dirty="0">
              <a:solidFill>
                <a:schemeClr val="tx2"/>
              </a:solidFill>
            </a:endParaRPr>
          </a:p>
          <a:p>
            <a:pPr marL="182563" lvl="1">
              <a:spcBef>
                <a:spcPts val="0"/>
              </a:spcBef>
              <a:spcAft>
                <a:spcPts val="600"/>
              </a:spcAft>
            </a:pPr>
            <a:endParaRPr lang="en-AU" sz="2800" dirty="0" smtClean="0"/>
          </a:p>
        </p:txBody>
      </p:sp>
      <p:sp>
        <p:nvSpPr>
          <p:cNvPr id="7"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Campaign success</a:t>
            </a:r>
            <a:endParaRPr lang="en-AU" sz="4200" dirty="0"/>
          </a:p>
        </p:txBody>
      </p:sp>
      <p:sp>
        <p:nvSpPr>
          <p:cNvPr id="4" name="Oval Callout 3"/>
          <p:cNvSpPr/>
          <p:nvPr/>
        </p:nvSpPr>
        <p:spPr>
          <a:xfrm>
            <a:off x="6562463" y="1601182"/>
            <a:ext cx="2440947" cy="1965127"/>
          </a:xfrm>
          <a:prstGeom prst="wedgeEllipseCallout">
            <a:avLst>
              <a:gd name="adj1" fmla="val -49484"/>
              <a:gd name="adj2" fmla="val 47917"/>
            </a:avLst>
          </a:prstGeom>
          <a:solidFill>
            <a:schemeClr val="accent4"/>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15353" y="1970521"/>
            <a:ext cx="2156681" cy="1200328"/>
          </a:xfrm>
          <a:prstGeom prst="rect">
            <a:avLst/>
          </a:prstGeom>
          <a:noFill/>
        </p:spPr>
        <p:txBody>
          <a:bodyPr wrap="square" rtlCol="0">
            <a:spAutoFit/>
          </a:bodyPr>
          <a:lstStyle/>
          <a:p>
            <a:pPr algn="ctr"/>
            <a:r>
              <a:rPr lang="en-US" sz="2400" b="1" dirty="0" smtClean="0">
                <a:solidFill>
                  <a:schemeClr val="bg1"/>
                </a:solidFill>
              </a:rPr>
              <a:t>We received over 3000 applications</a:t>
            </a:r>
            <a:endParaRPr lang="en-US" sz="2400" b="1" dirty="0">
              <a:solidFill>
                <a:schemeClr val="bg1"/>
              </a:solidFill>
            </a:endParaRPr>
          </a:p>
        </p:txBody>
      </p:sp>
      <p:sp>
        <p:nvSpPr>
          <p:cNvPr id="8" name="Oval Callout 7"/>
          <p:cNvSpPr/>
          <p:nvPr/>
        </p:nvSpPr>
        <p:spPr>
          <a:xfrm>
            <a:off x="6159121" y="4427836"/>
            <a:ext cx="2712913" cy="2102153"/>
          </a:xfrm>
          <a:prstGeom prst="wedgeEllipseCallout">
            <a:avLst>
              <a:gd name="adj1" fmla="val 33241"/>
              <a:gd name="adj2" fmla="val -63541"/>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459132" y="4638483"/>
            <a:ext cx="2156681" cy="1692771"/>
          </a:xfrm>
          <a:prstGeom prst="rect">
            <a:avLst/>
          </a:prstGeom>
          <a:noFill/>
        </p:spPr>
        <p:txBody>
          <a:bodyPr wrap="square" rtlCol="0">
            <a:spAutoFit/>
          </a:bodyPr>
          <a:lstStyle/>
          <a:p>
            <a:pPr algn="ctr"/>
            <a:r>
              <a:rPr lang="mr-IN" sz="2600" b="1" dirty="0" smtClean="0">
                <a:solidFill>
                  <a:srgbClr val="FFFFFF"/>
                </a:solidFill>
              </a:rPr>
              <a:t>…</a:t>
            </a:r>
            <a:r>
              <a:rPr lang="en-AU" sz="2600" b="1" dirty="0" smtClean="0">
                <a:solidFill>
                  <a:srgbClr val="FFFFFF"/>
                </a:solidFill>
              </a:rPr>
              <a:t>an increase of 10% on last year</a:t>
            </a:r>
            <a:r>
              <a:rPr lang="mr-IN" sz="2600" b="1" dirty="0" smtClean="0">
                <a:solidFill>
                  <a:srgbClr val="FFFFFF"/>
                </a:solidFill>
              </a:rPr>
              <a:t>…</a:t>
            </a:r>
            <a:endParaRPr lang="en-US" sz="2600" b="1" dirty="0">
              <a:solidFill>
                <a:srgbClr val="FFFFFF"/>
              </a:solidFill>
            </a:endParaRPr>
          </a:p>
        </p:txBody>
      </p:sp>
      <p:sp>
        <p:nvSpPr>
          <p:cNvPr id="22" name="Oval Callout 21"/>
          <p:cNvSpPr/>
          <p:nvPr/>
        </p:nvSpPr>
        <p:spPr>
          <a:xfrm flipH="1">
            <a:off x="2452267" y="4949967"/>
            <a:ext cx="3109124" cy="1660546"/>
          </a:xfrm>
          <a:prstGeom prst="wedgeEllipseCallout">
            <a:avLst>
              <a:gd name="adj1" fmla="val -58498"/>
              <a:gd name="adj2" fmla="val -43937"/>
            </a:avLst>
          </a:prstGeom>
          <a:solidFill>
            <a:schemeClr val="tx2"/>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594586" y="5261709"/>
            <a:ext cx="2791643" cy="1107996"/>
          </a:xfrm>
          <a:prstGeom prst="rect">
            <a:avLst/>
          </a:prstGeom>
          <a:noFill/>
          <a:ln>
            <a:noFill/>
          </a:ln>
        </p:spPr>
        <p:txBody>
          <a:bodyPr wrap="square" rtlCol="0">
            <a:spAutoFit/>
          </a:bodyPr>
          <a:lstStyle/>
          <a:p>
            <a:pPr algn="ctr"/>
            <a:r>
              <a:rPr lang="mr-IN" sz="2200" b="1" dirty="0" smtClean="0">
                <a:solidFill>
                  <a:schemeClr val="bg1"/>
                </a:solidFill>
              </a:rPr>
              <a:t>…</a:t>
            </a:r>
            <a:r>
              <a:rPr lang="en-AU" sz="2200" b="1" dirty="0" smtClean="0">
                <a:solidFill>
                  <a:schemeClr val="bg1"/>
                </a:solidFill>
              </a:rPr>
              <a:t>and an increase of 25% on our 2017 process.</a:t>
            </a:r>
            <a:endParaRPr lang="en-US" sz="2200" b="1" dirty="0">
              <a:solidFill>
                <a:schemeClr val="bg1"/>
              </a:solidFill>
            </a:endParaRPr>
          </a:p>
        </p:txBody>
      </p:sp>
    </p:spTree>
    <p:extLst>
      <p:ext uri="{BB962C8B-B14F-4D97-AF65-F5344CB8AC3E}">
        <p14:creationId xmlns:p14="http://schemas.microsoft.com/office/powerpoint/2010/main" val="254695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1921" y="1510312"/>
            <a:ext cx="7633455" cy="4708981"/>
          </a:xfrm>
          <a:prstGeom prst="rect">
            <a:avLst/>
          </a:prstGeom>
        </p:spPr>
        <p:txBody>
          <a:bodyPr wrap="square">
            <a:spAutoFit/>
          </a:bodyPr>
          <a:lstStyle/>
          <a:p>
            <a:r>
              <a:rPr lang="en-AU" sz="2500" dirty="0" smtClean="0">
                <a:solidFill>
                  <a:srgbClr val="1F497D"/>
                </a:solidFill>
                <a:latin typeface="Arial" panose="020B0604020202020204" pitchFamily="34" charset="0"/>
                <a:cs typeface="Arial" panose="020B0604020202020204" pitchFamily="34" charset="0"/>
              </a:rPr>
              <a:t>We know that millennials are defined by their </a:t>
            </a:r>
            <a:r>
              <a:rPr lang="en-AU" sz="2500" smtClean="0">
                <a:solidFill>
                  <a:srgbClr val="1F497D"/>
                </a:solidFill>
                <a:latin typeface="Arial" panose="020B0604020202020204" pitchFamily="34" charset="0"/>
                <a:cs typeface="Arial" panose="020B0604020202020204" pitchFamily="34" charset="0"/>
              </a:rPr>
              <a:t>mobility</a:t>
            </a:r>
            <a:r>
              <a:rPr lang="en-AU" sz="2500" smtClean="0">
                <a:solidFill>
                  <a:srgbClr val="1F497D"/>
                </a:solidFill>
                <a:latin typeface="Arial" panose="020B0604020202020204" pitchFamily="34" charset="0"/>
                <a:cs typeface="Arial" panose="020B0604020202020204" pitchFamily="34" charset="0"/>
              </a:rPr>
              <a:t>. </a:t>
            </a:r>
            <a:r>
              <a:rPr lang="en-AU" sz="2500" dirty="0" smtClean="0">
                <a:solidFill>
                  <a:srgbClr val="1F497D"/>
                </a:solidFill>
                <a:latin typeface="Arial" panose="020B0604020202020204" pitchFamily="34" charset="0"/>
                <a:cs typeface="Arial" panose="020B0604020202020204" pitchFamily="34" charset="0"/>
              </a:rPr>
              <a:t>They are a multi-career generation, swapping jobs every 3-4 years</a:t>
            </a:r>
            <a:r>
              <a:rPr lang="en-AU" sz="2500" baseline="30000" dirty="0" smtClean="0">
                <a:solidFill>
                  <a:srgbClr val="1F497D"/>
                </a:solidFill>
                <a:latin typeface="Arial" panose="020B0604020202020204" pitchFamily="34" charset="0"/>
                <a:cs typeface="Arial" panose="020B0604020202020204" pitchFamily="34" charset="0"/>
              </a:rPr>
              <a:t>1</a:t>
            </a:r>
            <a:r>
              <a:rPr lang="en-AU" sz="2500" dirty="0" smtClean="0">
                <a:solidFill>
                  <a:srgbClr val="1F497D"/>
                </a:solidFill>
                <a:latin typeface="Arial" panose="020B0604020202020204" pitchFamily="34" charset="0"/>
                <a:cs typeface="Arial" panose="020B0604020202020204" pitchFamily="34" charset="0"/>
              </a:rPr>
              <a:t>. </a:t>
            </a:r>
          </a:p>
          <a:p>
            <a:endParaRPr lang="en-AU" sz="2500" dirty="0">
              <a:solidFill>
                <a:srgbClr val="1F497D"/>
              </a:solidFill>
              <a:latin typeface="Arial" panose="020B0604020202020204" pitchFamily="34" charset="0"/>
              <a:cs typeface="Arial" panose="020B0604020202020204" pitchFamily="34" charset="0"/>
            </a:endParaRPr>
          </a:p>
          <a:p>
            <a:r>
              <a:rPr lang="en-AU" sz="2500" dirty="0" smtClean="0">
                <a:solidFill>
                  <a:srgbClr val="1F497D"/>
                </a:solidFill>
                <a:latin typeface="Arial" panose="020B0604020202020204" pitchFamily="34" charset="0"/>
                <a:cs typeface="Arial" panose="020B0604020202020204" pitchFamily="34" charset="0"/>
              </a:rPr>
              <a:t>We want them to know they can go through career shifts within the one organisation. Due to our sheer size and variety of disciplines, many of our existing employees already enjoy a long-term career with us.</a:t>
            </a:r>
          </a:p>
          <a:p>
            <a:endParaRPr lang="en-AU" sz="2500" dirty="0" smtClean="0">
              <a:solidFill>
                <a:srgbClr val="1F497D"/>
              </a:solidFill>
              <a:latin typeface="Arial" panose="020B0604020202020204" pitchFamily="34" charset="0"/>
              <a:cs typeface="Arial" panose="020B0604020202020204" pitchFamily="34" charset="0"/>
            </a:endParaRPr>
          </a:p>
          <a:p>
            <a:r>
              <a:rPr lang="en-AU" sz="2500" dirty="0" smtClean="0">
                <a:solidFill>
                  <a:srgbClr val="1F497D"/>
                </a:solidFill>
                <a:latin typeface="Arial" panose="020B0604020202020204" pitchFamily="34" charset="0"/>
                <a:cs typeface="Arial" panose="020B0604020202020204" pitchFamily="34" charset="0"/>
              </a:rPr>
              <a:t>We offer opportunities for internal mobility and career change without ever having to find a new employer.</a:t>
            </a:r>
          </a:p>
        </p:txBody>
      </p:sp>
      <p:sp>
        <p:nvSpPr>
          <p:cNvPr id="6" name="Title 5"/>
          <p:cNvSpPr txBox="1">
            <a:spLocks/>
          </p:cNvSpPr>
          <p:nvPr/>
        </p:nvSpPr>
        <p:spPr>
          <a:xfrm>
            <a:off x="1295399" y="589570"/>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3800" cap="none" dirty="0" smtClean="0">
                <a:solidFill>
                  <a:srgbClr val="000000"/>
                </a:solidFill>
                <a:latin typeface="Georgia" panose="02040502050405020303" pitchFamily="18" charset="0"/>
              </a:rPr>
              <a:t>Our unique selling proposition</a:t>
            </a:r>
            <a:endParaRPr lang="en-AU" sz="3800" dirty="0"/>
          </a:p>
        </p:txBody>
      </p:sp>
      <p:sp>
        <p:nvSpPr>
          <p:cNvPr id="5" name="Footer Placeholder 1"/>
          <p:cNvSpPr txBox="1">
            <a:spLocks/>
          </p:cNvSpPr>
          <p:nvPr/>
        </p:nvSpPr>
        <p:spPr>
          <a:xfrm>
            <a:off x="851921" y="6271583"/>
            <a:ext cx="5455729" cy="365125"/>
          </a:xfrm>
          <a:prstGeom prst="rect">
            <a:avLst/>
          </a:prstGeom>
        </p:spPr>
        <p:txBody>
          <a:bodyPr/>
          <a:lstStyle>
            <a:defPPr>
              <a:defRPr lang="en-AU"/>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AU" sz="1200" dirty="0" smtClean="0">
                <a:solidFill>
                  <a:schemeClr val="accent3">
                    <a:lumMod val="50000"/>
                  </a:schemeClr>
                </a:solidFill>
              </a:rPr>
              <a:t>1 Motivating </a:t>
            </a:r>
            <a:r>
              <a:rPr lang="en-AU" sz="1200" dirty="0" err="1" smtClean="0">
                <a:solidFill>
                  <a:schemeClr val="accent3">
                    <a:lumMod val="50000"/>
                  </a:schemeClr>
                </a:solidFill>
              </a:rPr>
              <a:t>Millenials</a:t>
            </a:r>
            <a:r>
              <a:rPr lang="en-AU" sz="1200" dirty="0" smtClean="0">
                <a:solidFill>
                  <a:schemeClr val="accent3">
                    <a:lumMod val="50000"/>
                  </a:schemeClr>
                </a:solidFill>
              </a:rPr>
              <a:t> Report, Kronos Incorporated</a:t>
            </a:r>
            <a:endParaRPr lang="en-AU" sz="1200" dirty="0">
              <a:solidFill>
                <a:schemeClr val="accent3">
                  <a:lumMod val="50000"/>
                </a:schemeClr>
              </a:solidFill>
            </a:endParaRPr>
          </a:p>
        </p:txBody>
      </p:sp>
    </p:spTree>
    <p:extLst>
      <p:ext uri="{BB962C8B-B14F-4D97-AF65-F5344CB8AC3E}">
        <p14:creationId xmlns:p14="http://schemas.microsoft.com/office/powerpoint/2010/main" val="953622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you.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5734" y="1894125"/>
            <a:ext cx="5100276" cy="3825207"/>
          </a:xfrm>
          <a:prstGeom prst="rect">
            <a:avLst/>
          </a:prstGeom>
        </p:spPr>
      </p:pic>
    </p:spTree>
    <p:extLst>
      <p:ext uri="{BB962C8B-B14F-4D97-AF65-F5344CB8AC3E}">
        <p14:creationId xmlns:p14="http://schemas.microsoft.com/office/powerpoint/2010/main" val="1523874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425" y="1869704"/>
            <a:ext cx="7490974" cy="4555094"/>
          </a:xfrm>
          <a:prstGeom prst="rect">
            <a:avLst/>
          </a:prstGeom>
        </p:spPr>
        <p:txBody>
          <a:bodyPr wrap="square">
            <a:spAutoFit/>
          </a:bodyPr>
          <a:lstStyle/>
          <a:p>
            <a:pPr marL="514350" indent="-514350">
              <a:buFont typeface="+mj-lt"/>
              <a:buAutoNum type="arabicPeriod"/>
            </a:pPr>
            <a:r>
              <a:rPr lang="en-US" sz="2600" dirty="0">
                <a:solidFill>
                  <a:srgbClr val="1F497D"/>
                </a:solidFill>
              </a:rPr>
              <a:t>Highlight the benefits of working for the department and attract the best graduates to </a:t>
            </a:r>
            <a:r>
              <a:rPr lang="en-US" sz="2600" dirty="0" smtClean="0">
                <a:solidFill>
                  <a:srgbClr val="1F497D"/>
                </a:solidFill>
              </a:rPr>
              <a:t>apply.</a:t>
            </a:r>
            <a:br>
              <a:rPr lang="en-US" sz="2600" dirty="0" smtClean="0">
                <a:solidFill>
                  <a:srgbClr val="1F497D"/>
                </a:solidFill>
              </a:rPr>
            </a:br>
            <a:r>
              <a:rPr lang="en-US" sz="1500" dirty="0" smtClean="0">
                <a:solidFill>
                  <a:srgbClr val="1F497D"/>
                </a:solidFill>
              </a:rPr>
              <a:t> </a:t>
            </a:r>
          </a:p>
          <a:p>
            <a:pPr marL="514350" indent="-514350">
              <a:buFont typeface="+mj-lt"/>
              <a:buAutoNum type="arabicPeriod"/>
            </a:pPr>
            <a:r>
              <a:rPr lang="en-US" sz="2600" dirty="0" smtClean="0">
                <a:solidFill>
                  <a:srgbClr val="1F497D"/>
                </a:solidFill>
              </a:rPr>
              <a:t>Achieve a high volume of quality applications including meeting </a:t>
            </a:r>
            <a:r>
              <a:rPr lang="en-US" sz="2600" dirty="0" err="1" smtClean="0">
                <a:solidFill>
                  <a:srgbClr val="1F497D"/>
                </a:solidFill>
              </a:rPr>
              <a:t>organisational</a:t>
            </a:r>
            <a:r>
              <a:rPr lang="en-US" sz="2600" dirty="0" smtClean="0">
                <a:solidFill>
                  <a:srgbClr val="1F497D"/>
                </a:solidFill>
              </a:rPr>
              <a:t> objectives for Affirmative Measures Indigenous and Disability.</a:t>
            </a:r>
            <a:br>
              <a:rPr lang="en-US" sz="2600" dirty="0" smtClean="0">
                <a:solidFill>
                  <a:srgbClr val="1F497D"/>
                </a:solidFill>
              </a:rPr>
            </a:br>
            <a:r>
              <a:rPr lang="en-US" sz="1500" dirty="0" smtClean="0">
                <a:solidFill>
                  <a:srgbClr val="1F497D"/>
                </a:solidFill>
              </a:rPr>
              <a:t> </a:t>
            </a:r>
          </a:p>
          <a:p>
            <a:pPr marL="514350" indent="-514350">
              <a:buFont typeface="+mj-lt"/>
              <a:buAutoNum type="arabicPeriod"/>
            </a:pPr>
            <a:r>
              <a:rPr lang="en-US" sz="2600" dirty="0" smtClean="0">
                <a:solidFill>
                  <a:srgbClr val="1F497D"/>
                </a:solidFill>
              </a:rPr>
              <a:t>Identify and recruit the capabilities, competencies and values needed to achieve our recruitment goal.</a:t>
            </a:r>
            <a:endParaRPr lang="en-AU" sz="2600" dirty="0">
              <a:solidFill>
                <a:srgbClr val="1F497D"/>
              </a:solidFill>
            </a:endParaRPr>
          </a:p>
        </p:txBody>
      </p:sp>
      <p:sp>
        <p:nvSpPr>
          <p:cNvPr id="6"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The recruitment goals</a:t>
            </a:r>
            <a:endParaRPr lang="en-AU" sz="4200" dirty="0"/>
          </a:p>
        </p:txBody>
      </p:sp>
    </p:spTree>
    <p:extLst>
      <p:ext uri="{BB962C8B-B14F-4D97-AF65-F5344CB8AC3E}">
        <p14:creationId xmlns:p14="http://schemas.microsoft.com/office/powerpoint/2010/main" val="3107637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80967" y="1959820"/>
            <a:ext cx="4992487" cy="3970318"/>
          </a:xfrm>
          <a:prstGeom prst="rect">
            <a:avLst/>
          </a:prstGeom>
          <a:noFill/>
        </p:spPr>
        <p:txBody>
          <a:bodyPr wrap="square" rtlCol="0">
            <a:spAutoFit/>
          </a:bodyPr>
          <a:lstStyle/>
          <a:p>
            <a:r>
              <a:rPr lang="en-US" dirty="0" smtClean="0">
                <a:solidFill>
                  <a:srgbClr val="1F497D"/>
                </a:solidFill>
              </a:rPr>
              <a:t>The </a:t>
            </a:r>
            <a:r>
              <a:rPr lang="en-US" dirty="0">
                <a:solidFill>
                  <a:srgbClr val="1F497D"/>
                </a:solidFill>
              </a:rPr>
              <a:t>overall design uses a combination of vibrant </a:t>
            </a:r>
            <a:r>
              <a:rPr lang="en-US" dirty="0" err="1">
                <a:solidFill>
                  <a:srgbClr val="1F497D"/>
                </a:solidFill>
              </a:rPr>
              <a:t>colours</a:t>
            </a:r>
            <a:r>
              <a:rPr lang="en-US" dirty="0">
                <a:solidFill>
                  <a:srgbClr val="1F497D"/>
                </a:solidFill>
              </a:rPr>
              <a:t> and strong graphical elements intended to create a campaign that is memorable and eye catching to the demographic whilst maintaining the corporate professionalism of the department. </a:t>
            </a:r>
            <a:endParaRPr lang="en-AU" dirty="0">
              <a:solidFill>
                <a:srgbClr val="1F497D"/>
              </a:solidFill>
            </a:endParaRPr>
          </a:p>
          <a:p>
            <a:endParaRPr lang="en-US" dirty="0" smtClean="0">
              <a:solidFill>
                <a:srgbClr val="1F497D"/>
              </a:solidFill>
            </a:endParaRPr>
          </a:p>
          <a:p>
            <a:r>
              <a:rPr lang="en-US" dirty="0" smtClean="0">
                <a:solidFill>
                  <a:srgbClr val="1F497D"/>
                </a:solidFill>
              </a:rPr>
              <a:t>The </a:t>
            </a:r>
            <a:r>
              <a:rPr lang="en-US" dirty="0">
                <a:solidFill>
                  <a:srgbClr val="1F497D"/>
                </a:solidFill>
              </a:rPr>
              <a:t>bright </a:t>
            </a:r>
            <a:r>
              <a:rPr lang="en-US" dirty="0" err="1">
                <a:solidFill>
                  <a:srgbClr val="1F497D"/>
                </a:solidFill>
              </a:rPr>
              <a:t>colours</a:t>
            </a:r>
            <a:r>
              <a:rPr lang="en-US" dirty="0">
                <a:solidFill>
                  <a:srgbClr val="1F497D"/>
                </a:solidFill>
              </a:rPr>
              <a:t> </a:t>
            </a:r>
            <a:r>
              <a:rPr lang="en-US" dirty="0" smtClean="0">
                <a:solidFill>
                  <a:srgbClr val="1F497D"/>
                </a:solidFill>
              </a:rPr>
              <a:t>attract </a:t>
            </a:r>
            <a:r>
              <a:rPr lang="en-US" dirty="0">
                <a:solidFill>
                  <a:srgbClr val="1F497D"/>
                </a:solidFill>
              </a:rPr>
              <a:t>attention. The black background is used to create a bold contrast to bring attention to the design element and primary </a:t>
            </a:r>
            <a:r>
              <a:rPr lang="en-US" dirty="0" smtClean="0">
                <a:solidFill>
                  <a:srgbClr val="1F497D"/>
                </a:solidFill>
              </a:rPr>
              <a:t>information.</a:t>
            </a:r>
          </a:p>
          <a:p>
            <a:endParaRPr lang="en-US" dirty="0" smtClean="0">
              <a:solidFill>
                <a:srgbClr val="1F497D"/>
              </a:solidFill>
            </a:endParaRPr>
          </a:p>
          <a:p>
            <a:r>
              <a:rPr lang="en-US" dirty="0" err="1" smtClean="0">
                <a:solidFill>
                  <a:srgbClr val="1F497D"/>
                </a:solidFill>
              </a:rPr>
              <a:t>Colours</a:t>
            </a:r>
            <a:r>
              <a:rPr lang="en-US" dirty="0" smtClean="0">
                <a:solidFill>
                  <a:srgbClr val="1F497D"/>
                </a:solidFill>
              </a:rPr>
              <a:t> </a:t>
            </a:r>
            <a:r>
              <a:rPr lang="en-US" dirty="0">
                <a:solidFill>
                  <a:srgbClr val="1F497D"/>
                </a:solidFill>
              </a:rPr>
              <a:t>used have been taken from the department’s theme palette. </a:t>
            </a:r>
            <a:endParaRPr lang="en-AU" dirty="0">
              <a:solidFill>
                <a:srgbClr val="1F497D"/>
              </a:solidFill>
            </a:endParaRPr>
          </a:p>
        </p:txBody>
      </p:sp>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The visual</a:t>
            </a:r>
            <a:endParaRPr lang="en-AU" sz="4200" dirty="0"/>
          </a:p>
        </p:txBody>
      </p:sp>
      <p:pic>
        <p:nvPicPr>
          <p:cNvPr id="8" name="Picture 7" descr="apply-now.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8636" y="2135000"/>
            <a:ext cx="2078621" cy="3660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5327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The visual</a:t>
            </a:r>
          </a:p>
        </p:txBody>
      </p:sp>
      <p:pic>
        <p:nvPicPr>
          <p:cNvPr id="9" name="Picture 8" descr="knot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744" y="2047410"/>
            <a:ext cx="2066418" cy="3660976"/>
          </a:xfrm>
          <a:prstGeom prst="rect">
            <a:avLst/>
          </a:prstGeom>
          <a:ln>
            <a:noFill/>
          </a:ln>
          <a:effectLst>
            <a:outerShdw blurRad="292100" dist="139700" dir="2700000" algn="tl" rotWithShape="0">
              <a:srgbClr val="333333">
                <a:alpha val="65000"/>
              </a:srgbClr>
            </a:outerShdw>
          </a:effectLst>
        </p:spPr>
      </p:pic>
      <p:pic>
        <p:nvPicPr>
          <p:cNvPr id="7" name="Picture 6" descr="unlimited-opp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966" y="2529153"/>
            <a:ext cx="2062350" cy="3660976"/>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480967" y="1959820"/>
            <a:ext cx="5331867" cy="4524316"/>
          </a:xfrm>
          <a:prstGeom prst="rect">
            <a:avLst/>
          </a:prstGeom>
          <a:noFill/>
        </p:spPr>
        <p:txBody>
          <a:bodyPr wrap="square" rtlCol="0">
            <a:spAutoFit/>
          </a:bodyPr>
          <a:lstStyle/>
          <a:p>
            <a:r>
              <a:rPr lang="en-US" dirty="0">
                <a:solidFill>
                  <a:srgbClr val="1F497D"/>
                </a:solidFill>
              </a:rPr>
              <a:t>Main graphical element of an infinity loop is </a:t>
            </a:r>
            <a:r>
              <a:rPr lang="en-US" dirty="0" smtClean="0">
                <a:solidFill>
                  <a:srgbClr val="1F497D"/>
                </a:solidFill>
              </a:rPr>
              <a:t>used</a:t>
            </a:r>
            <a:r>
              <a:rPr lang="en-AU" dirty="0" smtClean="0">
                <a:solidFill>
                  <a:srgbClr val="1F497D"/>
                </a:solidFill>
              </a:rPr>
              <a:t> w</a:t>
            </a:r>
            <a:r>
              <a:rPr lang="en-US" dirty="0" err="1" smtClean="0">
                <a:solidFill>
                  <a:srgbClr val="1F497D"/>
                </a:solidFill>
              </a:rPr>
              <a:t>hich</a:t>
            </a:r>
            <a:r>
              <a:rPr lang="en-US" dirty="0" smtClean="0">
                <a:solidFill>
                  <a:srgbClr val="1F497D"/>
                </a:solidFill>
              </a:rPr>
              <a:t> </a:t>
            </a:r>
            <a:r>
              <a:rPr lang="en-US" dirty="0">
                <a:solidFill>
                  <a:srgbClr val="1F497D"/>
                </a:solidFill>
              </a:rPr>
              <a:t>represents the </a:t>
            </a:r>
            <a:r>
              <a:rPr lang="en-US" dirty="0" smtClean="0">
                <a:solidFill>
                  <a:srgbClr val="1F497D"/>
                </a:solidFill>
              </a:rPr>
              <a:t>unlimited opportunities </a:t>
            </a:r>
            <a:r>
              <a:rPr lang="en-US" dirty="0">
                <a:solidFill>
                  <a:srgbClr val="1F497D"/>
                </a:solidFill>
              </a:rPr>
              <a:t>graduates are exposed to in our department</a:t>
            </a:r>
            <a:r>
              <a:rPr lang="en-US" dirty="0" smtClean="0">
                <a:solidFill>
                  <a:srgbClr val="1F497D"/>
                </a:solidFill>
              </a:rPr>
              <a:t>.</a:t>
            </a:r>
          </a:p>
          <a:p>
            <a:endParaRPr lang="en-AU" dirty="0">
              <a:solidFill>
                <a:srgbClr val="1F497D"/>
              </a:solidFill>
            </a:endParaRPr>
          </a:p>
          <a:p>
            <a:r>
              <a:rPr lang="en-US" dirty="0">
                <a:solidFill>
                  <a:srgbClr val="1F497D"/>
                </a:solidFill>
              </a:rPr>
              <a:t>The visual element is enhanced by the tagline —</a:t>
            </a:r>
            <a:r>
              <a:rPr lang="en-US" i="1" dirty="0">
                <a:solidFill>
                  <a:srgbClr val="1F497D"/>
                </a:solidFill>
              </a:rPr>
              <a:t>One Department. Unlimited </a:t>
            </a:r>
            <a:r>
              <a:rPr lang="en-US" i="1" dirty="0" smtClean="0">
                <a:solidFill>
                  <a:srgbClr val="1F497D"/>
                </a:solidFill>
              </a:rPr>
              <a:t>Opportunities</a:t>
            </a:r>
            <a:r>
              <a:rPr lang="en-US" dirty="0" smtClean="0">
                <a:solidFill>
                  <a:srgbClr val="1F497D"/>
                </a:solidFill>
              </a:rPr>
              <a:t>.</a:t>
            </a:r>
            <a:endParaRPr lang="en-AU" dirty="0">
              <a:solidFill>
                <a:srgbClr val="1F497D"/>
              </a:solidFill>
            </a:endParaRPr>
          </a:p>
          <a:p>
            <a:r>
              <a:rPr lang="en-US" dirty="0">
                <a:solidFill>
                  <a:srgbClr val="1F497D"/>
                </a:solidFill>
              </a:rPr>
              <a:t>Both have been carried through the visual collateral and content associated with the campaign.</a:t>
            </a:r>
            <a:endParaRPr lang="en-AU" dirty="0">
              <a:solidFill>
                <a:srgbClr val="1F497D"/>
              </a:solidFill>
            </a:endParaRPr>
          </a:p>
          <a:p>
            <a:endParaRPr lang="en-US" dirty="0" smtClean="0">
              <a:solidFill>
                <a:srgbClr val="1F497D"/>
              </a:solidFill>
            </a:endParaRPr>
          </a:p>
          <a:p>
            <a:r>
              <a:rPr lang="en-US" dirty="0" smtClean="0">
                <a:solidFill>
                  <a:srgbClr val="1F497D"/>
                </a:solidFill>
              </a:rPr>
              <a:t>This </a:t>
            </a:r>
            <a:r>
              <a:rPr lang="en-US" dirty="0">
                <a:solidFill>
                  <a:srgbClr val="1F497D"/>
                </a:solidFill>
              </a:rPr>
              <a:t>has been styled with ‘on trend’ geometric shapes with each segment also representing unlimited opportunities. The gradient of each segment is used to depict movement and the overall shape can be indicative of graduates journey within the department</a:t>
            </a:r>
            <a:r>
              <a:rPr lang="en-US" dirty="0" smtClean="0">
                <a:solidFill>
                  <a:srgbClr val="1F497D"/>
                </a:solidFill>
              </a:rPr>
              <a:t>.</a:t>
            </a:r>
            <a:endParaRPr lang="en-AU" dirty="0">
              <a:solidFill>
                <a:srgbClr val="1F497D"/>
              </a:solidFill>
            </a:endParaRPr>
          </a:p>
        </p:txBody>
      </p:sp>
    </p:spTree>
    <p:extLst>
      <p:ext uri="{BB962C8B-B14F-4D97-AF65-F5344CB8AC3E}">
        <p14:creationId xmlns:p14="http://schemas.microsoft.com/office/powerpoint/2010/main" val="4109680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The visual</a:t>
            </a:r>
          </a:p>
        </p:txBody>
      </p:sp>
      <p:sp>
        <p:nvSpPr>
          <p:cNvPr id="10" name="TextBox 9"/>
          <p:cNvSpPr txBox="1"/>
          <p:nvPr/>
        </p:nvSpPr>
        <p:spPr>
          <a:xfrm>
            <a:off x="3480967" y="1959820"/>
            <a:ext cx="4992487" cy="3139321"/>
          </a:xfrm>
          <a:prstGeom prst="rect">
            <a:avLst/>
          </a:prstGeom>
          <a:noFill/>
        </p:spPr>
        <p:txBody>
          <a:bodyPr wrap="square" rtlCol="0">
            <a:spAutoFit/>
          </a:bodyPr>
          <a:lstStyle/>
          <a:p>
            <a:r>
              <a:rPr lang="en-US" dirty="0" smtClean="0">
                <a:solidFill>
                  <a:srgbClr val="1F497D"/>
                </a:solidFill>
              </a:rPr>
              <a:t>It </a:t>
            </a:r>
            <a:r>
              <a:rPr lang="en-US" dirty="0">
                <a:solidFill>
                  <a:srgbClr val="1F497D"/>
                </a:solidFill>
              </a:rPr>
              <a:t>is supported by selected images of graduate talent in case studies, editorials and on the </a:t>
            </a:r>
            <a:r>
              <a:rPr lang="en-US" dirty="0" smtClean="0">
                <a:solidFill>
                  <a:srgbClr val="1F497D"/>
                </a:solidFill>
              </a:rPr>
              <a:t>National Graduate Program </a:t>
            </a:r>
            <a:r>
              <a:rPr lang="en-US" dirty="0">
                <a:solidFill>
                  <a:srgbClr val="1F497D"/>
                </a:solidFill>
              </a:rPr>
              <a:t>web page</a:t>
            </a:r>
            <a:r>
              <a:rPr lang="en-US" dirty="0" smtClean="0">
                <a:solidFill>
                  <a:srgbClr val="1F497D"/>
                </a:solidFill>
              </a:rPr>
              <a:t>.</a:t>
            </a:r>
          </a:p>
          <a:p>
            <a:endParaRPr lang="en-AU" dirty="0">
              <a:solidFill>
                <a:srgbClr val="1F497D"/>
              </a:solidFill>
            </a:endParaRPr>
          </a:p>
          <a:p>
            <a:r>
              <a:rPr lang="en-US" dirty="0">
                <a:solidFill>
                  <a:srgbClr val="1F497D"/>
                </a:solidFill>
              </a:rPr>
              <a:t>Hardcopy collateral </a:t>
            </a:r>
            <a:r>
              <a:rPr lang="en-US" dirty="0" smtClean="0">
                <a:solidFill>
                  <a:srgbClr val="1F497D"/>
                </a:solidFill>
              </a:rPr>
              <a:t>does not feature </a:t>
            </a:r>
            <a:r>
              <a:rPr lang="en-US" dirty="0">
                <a:solidFill>
                  <a:srgbClr val="1F497D"/>
                </a:solidFill>
              </a:rPr>
              <a:t>images of graduates. This approach is geared to a digital first environment and allows more flexibility in the creative application especially with limited real estate across online and social media channels.</a:t>
            </a:r>
            <a:endParaRPr lang="en-AU" dirty="0">
              <a:solidFill>
                <a:srgbClr val="1F497D"/>
              </a:solidFill>
            </a:endParaRPr>
          </a:p>
          <a:p>
            <a:endParaRPr lang="en-AU" dirty="0">
              <a:solidFill>
                <a:srgbClr val="1F497D"/>
              </a:solidFill>
            </a:endParaRPr>
          </a:p>
        </p:txBody>
      </p:sp>
      <p:pic>
        <p:nvPicPr>
          <p:cNvPr id="8" name="Picture 7" descr="unique-placement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224" y="2047410"/>
            <a:ext cx="2070486" cy="3660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0351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The strategy</a:t>
            </a:r>
            <a:endParaRPr lang="en-AU" sz="4200" dirty="0"/>
          </a:p>
        </p:txBody>
      </p:sp>
      <p:sp>
        <p:nvSpPr>
          <p:cNvPr id="6" name="TextBox 5"/>
          <p:cNvSpPr txBox="1"/>
          <p:nvPr/>
        </p:nvSpPr>
        <p:spPr>
          <a:xfrm>
            <a:off x="602119" y="1773691"/>
            <a:ext cx="8035554" cy="4355038"/>
          </a:xfrm>
          <a:prstGeom prst="rect">
            <a:avLst/>
          </a:prstGeom>
          <a:noFill/>
        </p:spPr>
        <p:txBody>
          <a:bodyPr wrap="square" rtlCol="0">
            <a:spAutoFit/>
          </a:bodyPr>
          <a:lstStyle/>
          <a:p>
            <a:pPr algn="ctr"/>
            <a:r>
              <a:rPr lang="en-US" sz="3000" dirty="0" smtClean="0">
                <a:solidFill>
                  <a:srgbClr val="1F497D"/>
                </a:solidFill>
              </a:rPr>
              <a:t>We leveraged and built on our </a:t>
            </a:r>
          </a:p>
          <a:p>
            <a:pPr algn="ctr"/>
            <a:r>
              <a:rPr lang="en-US" sz="3000" dirty="0">
                <a:solidFill>
                  <a:srgbClr val="1F497D"/>
                </a:solidFill>
              </a:rPr>
              <a:t>s</a:t>
            </a:r>
            <a:r>
              <a:rPr lang="en-US" sz="3000" dirty="0" smtClean="0">
                <a:solidFill>
                  <a:srgbClr val="1F497D"/>
                </a:solidFill>
              </a:rPr>
              <a:t>trong social media presence.</a:t>
            </a:r>
          </a:p>
          <a:p>
            <a:pPr algn="ctr"/>
            <a:endParaRPr lang="en-US" sz="3000" dirty="0" smtClean="0">
              <a:solidFill>
                <a:srgbClr val="1F497D"/>
              </a:solidFill>
            </a:endParaRPr>
          </a:p>
          <a:p>
            <a:pPr algn="ctr"/>
            <a:r>
              <a:rPr lang="en-US" sz="3000" dirty="0" smtClean="0">
                <a:solidFill>
                  <a:srgbClr val="1F497D"/>
                </a:solidFill>
              </a:rPr>
              <a:t>We honed and re-targeted our </a:t>
            </a:r>
          </a:p>
          <a:p>
            <a:pPr algn="ctr"/>
            <a:r>
              <a:rPr lang="en-US" sz="3000" dirty="0" smtClean="0">
                <a:solidFill>
                  <a:srgbClr val="1F497D"/>
                </a:solidFill>
              </a:rPr>
              <a:t>media channels to their best advantage </a:t>
            </a:r>
          </a:p>
          <a:p>
            <a:pPr algn="ctr"/>
            <a:r>
              <a:rPr lang="en-US" sz="3000" dirty="0" smtClean="0">
                <a:solidFill>
                  <a:srgbClr val="1F497D"/>
                </a:solidFill>
              </a:rPr>
              <a:t>with excellent results.</a:t>
            </a:r>
          </a:p>
          <a:p>
            <a:pPr algn="ctr"/>
            <a:endParaRPr lang="en-US" sz="3000" dirty="0" smtClean="0">
              <a:solidFill>
                <a:srgbClr val="1F497D"/>
              </a:solidFill>
            </a:endParaRPr>
          </a:p>
          <a:p>
            <a:pPr algn="ctr">
              <a:spcAft>
                <a:spcPts val="600"/>
              </a:spcAft>
            </a:pPr>
            <a:r>
              <a:rPr lang="en-AU" sz="3000" dirty="0" smtClean="0">
                <a:solidFill>
                  <a:srgbClr val="1F497D"/>
                </a:solidFill>
              </a:rPr>
              <a:t>We </a:t>
            </a:r>
            <a:r>
              <a:rPr lang="en-AU" sz="3000" dirty="0">
                <a:solidFill>
                  <a:srgbClr val="1F497D"/>
                </a:solidFill>
              </a:rPr>
              <a:t>focused heavily on stories </a:t>
            </a:r>
            <a:endParaRPr lang="en-AU" sz="3000" dirty="0" smtClean="0">
              <a:solidFill>
                <a:srgbClr val="1F497D"/>
              </a:solidFill>
            </a:endParaRPr>
          </a:p>
          <a:p>
            <a:pPr algn="ctr">
              <a:spcAft>
                <a:spcPts val="600"/>
              </a:spcAft>
            </a:pPr>
            <a:r>
              <a:rPr lang="en-AU" sz="3000" dirty="0">
                <a:solidFill>
                  <a:srgbClr val="1F497D"/>
                </a:solidFill>
              </a:rPr>
              <a:t>f</a:t>
            </a:r>
            <a:r>
              <a:rPr lang="en-AU" sz="3000" dirty="0" smtClean="0">
                <a:solidFill>
                  <a:srgbClr val="1F497D"/>
                </a:solidFill>
              </a:rPr>
              <a:t>rom existing graduates</a:t>
            </a:r>
            <a:r>
              <a:rPr lang="en-AU" sz="3200" dirty="0" smtClean="0">
                <a:solidFill>
                  <a:srgbClr val="1F497D"/>
                </a:solidFill>
              </a:rPr>
              <a:t>.</a:t>
            </a:r>
            <a:endParaRPr lang="en-AU" sz="3200" dirty="0">
              <a:solidFill>
                <a:srgbClr val="1F497D"/>
              </a:solidFill>
            </a:endParaRPr>
          </a:p>
        </p:txBody>
      </p:sp>
    </p:spTree>
    <p:extLst>
      <p:ext uri="{BB962C8B-B14F-4D97-AF65-F5344CB8AC3E}">
        <p14:creationId xmlns:p14="http://schemas.microsoft.com/office/powerpoint/2010/main" val="1620898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7463134" y="3288346"/>
            <a:ext cx="1440000" cy="1440000"/>
          </a:xfrm>
          <a:prstGeom prst="ellipse">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5" name="Title 5"/>
          <p:cNvSpPr txBox="1">
            <a:spLocks/>
          </p:cNvSpPr>
          <p:nvPr/>
        </p:nvSpPr>
        <p:spPr>
          <a:xfrm>
            <a:off x="1295399" y="523876"/>
            <a:ext cx="7112001" cy="1143000"/>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AU" sz="4200" cap="none" dirty="0" smtClean="0">
                <a:solidFill>
                  <a:srgbClr val="000000"/>
                </a:solidFill>
                <a:latin typeface="Georgia" panose="02040502050405020303" pitchFamily="18" charset="0"/>
              </a:rPr>
              <a:t>Our marketing channels</a:t>
            </a:r>
            <a:endParaRPr lang="en-AU" sz="4200" dirty="0"/>
          </a:p>
        </p:txBody>
      </p:sp>
      <p:grpSp>
        <p:nvGrpSpPr>
          <p:cNvPr id="46" name="Group 45"/>
          <p:cNvGrpSpPr/>
          <p:nvPr/>
        </p:nvGrpSpPr>
        <p:grpSpPr>
          <a:xfrm>
            <a:off x="4850196" y="5063866"/>
            <a:ext cx="1440001" cy="1440000"/>
            <a:chOff x="7104637" y="2263200"/>
            <a:chExt cx="1440001" cy="1440000"/>
          </a:xfrm>
        </p:grpSpPr>
        <p:sp>
          <p:nvSpPr>
            <p:cNvPr id="7" name="Oval 6"/>
            <p:cNvSpPr/>
            <p:nvPr/>
          </p:nvSpPr>
          <p:spPr>
            <a:xfrm>
              <a:off x="7104923" y="2263200"/>
              <a:ext cx="1439715" cy="14400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extBox 7"/>
            <p:cNvSpPr txBox="1"/>
            <p:nvPr/>
          </p:nvSpPr>
          <p:spPr>
            <a:xfrm>
              <a:off x="7104637" y="2755991"/>
              <a:ext cx="1439715" cy="400110"/>
            </a:xfrm>
            <a:prstGeom prst="rect">
              <a:avLst/>
            </a:prstGeom>
            <a:noFill/>
            <a:ln>
              <a:noFill/>
            </a:ln>
          </p:spPr>
          <p:txBody>
            <a:bodyPr wrap="square" rtlCol="0">
              <a:spAutoFit/>
            </a:bodyPr>
            <a:lstStyle/>
            <a:p>
              <a:pPr algn="ctr"/>
              <a:r>
                <a:rPr lang="en-US" sz="2000" b="1" dirty="0" smtClean="0">
                  <a:solidFill>
                    <a:schemeClr val="bg1"/>
                  </a:solidFill>
                </a:rPr>
                <a:t>Facebook</a:t>
              </a:r>
              <a:endParaRPr lang="en-US" sz="2000" b="1" dirty="0">
                <a:solidFill>
                  <a:schemeClr val="bg1"/>
                </a:solidFill>
              </a:endParaRPr>
            </a:p>
          </p:txBody>
        </p:sp>
      </p:grpSp>
      <p:grpSp>
        <p:nvGrpSpPr>
          <p:cNvPr id="47" name="Group 46"/>
          <p:cNvGrpSpPr/>
          <p:nvPr/>
        </p:nvGrpSpPr>
        <p:grpSpPr>
          <a:xfrm>
            <a:off x="6100491" y="5063866"/>
            <a:ext cx="1705098" cy="1440000"/>
            <a:chOff x="7037592" y="3623866"/>
            <a:chExt cx="1705098" cy="1440000"/>
          </a:xfrm>
        </p:grpSpPr>
        <p:sp>
          <p:nvSpPr>
            <p:cNvPr id="10" name="Oval 9"/>
            <p:cNvSpPr/>
            <p:nvPr/>
          </p:nvSpPr>
          <p:spPr>
            <a:xfrm>
              <a:off x="7129633" y="3623866"/>
              <a:ext cx="1440000" cy="1440000"/>
            </a:xfrm>
            <a:prstGeom prst="ellipse">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1" name="TextBox 10"/>
            <p:cNvSpPr txBox="1"/>
            <p:nvPr/>
          </p:nvSpPr>
          <p:spPr>
            <a:xfrm>
              <a:off x="7037592" y="4105168"/>
              <a:ext cx="1705098" cy="400110"/>
            </a:xfrm>
            <a:prstGeom prst="rect">
              <a:avLst/>
            </a:prstGeom>
            <a:noFill/>
          </p:spPr>
          <p:txBody>
            <a:bodyPr wrap="square" rtlCol="0">
              <a:spAutoFit/>
            </a:bodyPr>
            <a:lstStyle/>
            <a:p>
              <a:pPr algn="ctr"/>
              <a:r>
                <a:rPr lang="en-US" sz="2000" b="1" dirty="0" err="1" smtClean="0">
                  <a:solidFill>
                    <a:schemeClr val="bg1"/>
                  </a:solidFill>
                </a:rPr>
                <a:t>Instagram</a:t>
              </a:r>
              <a:endParaRPr lang="en-US" sz="2000" b="1" dirty="0">
                <a:solidFill>
                  <a:schemeClr val="bg1"/>
                </a:solidFill>
              </a:endParaRPr>
            </a:p>
          </p:txBody>
        </p:sp>
      </p:grpSp>
      <p:grpSp>
        <p:nvGrpSpPr>
          <p:cNvPr id="49" name="Group 48"/>
          <p:cNvGrpSpPr/>
          <p:nvPr/>
        </p:nvGrpSpPr>
        <p:grpSpPr>
          <a:xfrm>
            <a:off x="2210249" y="5020070"/>
            <a:ext cx="1882991" cy="1440000"/>
            <a:chOff x="1552450" y="5020070"/>
            <a:chExt cx="1882991" cy="1440000"/>
          </a:xfrm>
        </p:grpSpPr>
        <p:sp>
          <p:nvSpPr>
            <p:cNvPr id="14" name="Oval 13"/>
            <p:cNvSpPr/>
            <p:nvPr/>
          </p:nvSpPr>
          <p:spPr>
            <a:xfrm>
              <a:off x="1770534" y="5020070"/>
              <a:ext cx="1440000" cy="14400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5" name="TextBox 14"/>
            <p:cNvSpPr txBox="1"/>
            <p:nvPr/>
          </p:nvSpPr>
          <p:spPr>
            <a:xfrm>
              <a:off x="1552450" y="5397338"/>
              <a:ext cx="1882991" cy="677108"/>
            </a:xfrm>
            <a:prstGeom prst="rect">
              <a:avLst/>
            </a:prstGeom>
            <a:noFill/>
          </p:spPr>
          <p:txBody>
            <a:bodyPr wrap="square" rtlCol="0">
              <a:spAutoFit/>
            </a:bodyPr>
            <a:lstStyle/>
            <a:p>
              <a:pPr algn="ctr"/>
              <a:r>
                <a:rPr lang="en-US" sz="1900" b="1" dirty="0" smtClean="0">
                  <a:solidFill>
                    <a:schemeClr val="bg1"/>
                  </a:solidFill>
                </a:rPr>
                <a:t>Indigenous</a:t>
              </a:r>
            </a:p>
            <a:p>
              <a:pPr algn="ctr"/>
              <a:r>
                <a:rPr lang="en-US" sz="1900" b="1" dirty="0" smtClean="0">
                  <a:solidFill>
                    <a:schemeClr val="bg1"/>
                  </a:solidFill>
                </a:rPr>
                <a:t>Press</a:t>
              </a:r>
              <a:endParaRPr lang="en-US" sz="1900" b="1" dirty="0">
                <a:solidFill>
                  <a:schemeClr val="bg1"/>
                </a:solidFill>
              </a:endParaRPr>
            </a:p>
          </p:txBody>
        </p:sp>
      </p:grpSp>
      <p:sp>
        <p:nvSpPr>
          <p:cNvPr id="16" name="TextBox 15"/>
          <p:cNvSpPr txBox="1"/>
          <p:nvPr/>
        </p:nvSpPr>
        <p:spPr>
          <a:xfrm>
            <a:off x="4702131" y="4661687"/>
            <a:ext cx="1817305" cy="369332"/>
          </a:xfrm>
          <a:prstGeom prst="rect">
            <a:avLst/>
          </a:prstGeom>
          <a:noFill/>
        </p:spPr>
        <p:txBody>
          <a:bodyPr wrap="square" rtlCol="0">
            <a:spAutoFit/>
          </a:bodyPr>
          <a:lstStyle/>
          <a:p>
            <a:pPr algn="ctr"/>
            <a:r>
              <a:rPr lang="en-US" dirty="0" smtClean="0"/>
              <a:t>Social Media</a:t>
            </a:r>
            <a:endParaRPr lang="en-US" dirty="0"/>
          </a:p>
        </p:txBody>
      </p:sp>
      <p:sp>
        <p:nvSpPr>
          <p:cNvPr id="17" name="TextBox 16"/>
          <p:cNvSpPr txBox="1"/>
          <p:nvPr/>
        </p:nvSpPr>
        <p:spPr>
          <a:xfrm>
            <a:off x="611028" y="5013884"/>
            <a:ext cx="1817305" cy="646331"/>
          </a:xfrm>
          <a:prstGeom prst="rect">
            <a:avLst/>
          </a:prstGeom>
          <a:noFill/>
        </p:spPr>
        <p:txBody>
          <a:bodyPr wrap="square" rtlCol="0">
            <a:spAutoFit/>
          </a:bodyPr>
          <a:lstStyle/>
          <a:p>
            <a:pPr algn="r"/>
            <a:r>
              <a:rPr lang="en-US" dirty="0" smtClean="0"/>
              <a:t>Print</a:t>
            </a:r>
          </a:p>
          <a:p>
            <a:pPr algn="r"/>
            <a:r>
              <a:rPr lang="en-US" dirty="0" smtClean="0"/>
              <a:t>Advertising</a:t>
            </a:r>
            <a:endParaRPr lang="en-US" dirty="0"/>
          </a:p>
        </p:txBody>
      </p:sp>
      <p:sp>
        <p:nvSpPr>
          <p:cNvPr id="18" name="TextBox 17"/>
          <p:cNvSpPr txBox="1"/>
          <p:nvPr/>
        </p:nvSpPr>
        <p:spPr>
          <a:xfrm>
            <a:off x="3623873" y="1710672"/>
            <a:ext cx="1817305" cy="646331"/>
          </a:xfrm>
          <a:prstGeom prst="rect">
            <a:avLst/>
          </a:prstGeom>
          <a:noFill/>
        </p:spPr>
        <p:txBody>
          <a:bodyPr wrap="square" rtlCol="0">
            <a:spAutoFit/>
          </a:bodyPr>
          <a:lstStyle/>
          <a:p>
            <a:pPr algn="ctr"/>
            <a:r>
              <a:rPr lang="en-US" dirty="0" smtClean="0"/>
              <a:t>Direct Marketing</a:t>
            </a:r>
            <a:endParaRPr lang="en-US" dirty="0"/>
          </a:p>
        </p:txBody>
      </p:sp>
      <p:grpSp>
        <p:nvGrpSpPr>
          <p:cNvPr id="44" name="Group 43"/>
          <p:cNvGrpSpPr/>
          <p:nvPr/>
        </p:nvGrpSpPr>
        <p:grpSpPr>
          <a:xfrm>
            <a:off x="2954118" y="2455786"/>
            <a:ext cx="3105124" cy="1450949"/>
            <a:chOff x="3238766" y="2587174"/>
            <a:chExt cx="3105124" cy="1450949"/>
          </a:xfrm>
        </p:grpSpPr>
        <p:sp>
          <p:nvSpPr>
            <p:cNvPr id="21" name="Oval 20"/>
            <p:cNvSpPr/>
            <p:nvPr/>
          </p:nvSpPr>
          <p:spPr>
            <a:xfrm>
              <a:off x="3464758" y="2598123"/>
              <a:ext cx="1440000" cy="1440000"/>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9" name="Oval 18"/>
            <p:cNvSpPr/>
            <p:nvPr/>
          </p:nvSpPr>
          <p:spPr>
            <a:xfrm>
              <a:off x="4828122" y="2587174"/>
              <a:ext cx="1440000" cy="14400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20" name="TextBox 19"/>
            <p:cNvSpPr txBox="1"/>
            <p:nvPr/>
          </p:nvSpPr>
          <p:spPr>
            <a:xfrm>
              <a:off x="4816307" y="2943951"/>
              <a:ext cx="1527583" cy="769441"/>
            </a:xfrm>
            <a:prstGeom prst="rect">
              <a:avLst/>
            </a:prstGeom>
            <a:noFill/>
          </p:spPr>
          <p:txBody>
            <a:bodyPr wrap="square" rtlCol="0">
              <a:spAutoFit/>
            </a:bodyPr>
            <a:lstStyle/>
            <a:p>
              <a:pPr algn="ctr"/>
              <a:r>
                <a:rPr lang="en-US" sz="2200" b="1" dirty="0" smtClean="0">
                  <a:solidFill>
                    <a:schemeClr val="bg1"/>
                  </a:solidFill>
                </a:rPr>
                <a:t>Careers</a:t>
              </a:r>
            </a:p>
            <a:p>
              <a:pPr algn="ctr"/>
              <a:r>
                <a:rPr lang="en-US" sz="2200" b="1" dirty="0" smtClean="0">
                  <a:solidFill>
                    <a:schemeClr val="bg1"/>
                  </a:solidFill>
                </a:rPr>
                <a:t>Fairs</a:t>
              </a:r>
              <a:endParaRPr lang="en-US" sz="2200" b="1" dirty="0">
                <a:solidFill>
                  <a:schemeClr val="bg1"/>
                </a:solidFill>
              </a:endParaRPr>
            </a:p>
          </p:txBody>
        </p:sp>
        <p:sp>
          <p:nvSpPr>
            <p:cNvPr id="22" name="TextBox 21"/>
            <p:cNvSpPr txBox="1"/>
            <p:nvPr/>
          </p:nvSpPr>
          <p:spPr>
            <a:xfrm>
              <a:off x="3238766" y="3095870"/>
              <a:ext cx="1882991" cy="400110"/>
            </a:xfrm>
            <a:prstGeom prst="rect">
              <a:avLst/>
            </a:prstGeom>
            <a:noFill/>
          </p:spPr>
          <p:txBody>
            <a:bodyPr wrap="square" rtlCol="0">
              <a:spAutoFit/>
            </a:bodyPr>
            <a:lstStyle/>
            <a:p>
              <a:pPr algn="ctr"/>
              <a:r>
                <a:rPr lang="en-US" sz="2000" b="1" dirty="0" smtClean="0">
                  <a:solidFill>
                    <a:schemeClr val="bg1"/>
                  </a:solidFill>
                </a:rPr>
                <a:t>Postcards</a:t>
              </a:r>
            </a:p>
          </p:txBody>
        </p:sp>
      </p:grpSp>
      <p:sp>
        <p:nvSpPr>
          <p:cNvPr id="23" name="TextBox 22"/>
          <p:cNvSpPr txBox="1"/>
          <p:nvPr/>
        </p:nvSpPr>
        <p:spPr>
          <a:xfrm>
            <a:off x="6472219" y="1525645"/>
            <a:ext cx="1817305" cy="646331"/>
          </a:xfrm>
          <a:prstGeom prst="rect">
            <a:avLst/>
          </a:prstGeom>
          <a:noFill/>
        </p:spPr>
        <p:txBody>
          <a:bodyPr wrap="square" rtlCol="0">
            <a:spAutoFit/>
          </a:bodyPr>
          <a:lstStyle/>
          <a:p>
            <a:pPr algn="ctr"/>
            <a:r>
              <a:rPr lang="en-US" dirty="0" smtClean="0"/>
              <a:t>Internal Marketing</a:t>
            </a:r>
            <a:endParaRPr lang="en-US" dirty="0"/>
          </a:p>
        </p:txBody>
      </p:sp>
      <p:sp>
        <p:nvSpPr>
          <p:cNvPr id="24" name="Oval 23"/>
          <p:cNvSpPr/>
          <p:nvPr/>
        </p:nvSpPr>
        <p:spPr>
          <a:xfrm>
            <a:off x="6743134" y="2203959"/>
            <a:ext cx="1440000" cy="144000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25" name="TextBox 24"/>
          <p:cNvSpPr txBox="1"/>
          <p:nvPr/>
        </p:nvSpPr>
        <p:spPr>
          <a:xfrm>
            <a:off x="6675727" y="2531082"/>
            <a:ext cx="1583175" cy="769441"/>
          </a:xfrm>
          <a:prstGeom prst="rect">
            <a:avLst/>
          </a:prstGeom>
          <a:noFill/>
        </p:spPr>
        <p:txBody>
          <a:bodyPr wrap="square" rtlCol="0">
            <a:spAutoFit/>
          </a:bodyPr>
          <a:lstStyle/>
          <a:p>
            <a:pPr algn="ctr"/>
            <a:r>
              <a:rPr lang="en-US" sz="2200" b="1" dirty="0" smtClean="0">
                <a:solidFill>
                  <a:schemeClr val="bg1"/>
                </a:solidFill>
              </a:rPr>
              <a:t>Intranet Articles</a:t>
            </a:r>
          </a:p>
        </p:txBody>
      </p:sp>
      <p:grpSp>
        <p:nvGrpSpPr>
          <p:cNvPr id="48" name="Group 47"/>
          <p:cNvGrpSpPr/>
          <p:nvPr/>
        </p:nvGrpSpPr>
        <p:grpSpPr>
          <a:xfrm>
            <a:off x="6004502" y="3287481"/>
            <a:ext cx="1882991" cy="1440000"/>
            <a:chOff x="6524409" y="3585167"/>
            <a:chExt cx="1882991" cy="1440000"/>
          </a:xfrm>
        </p:grpSpPr>
        <p:sp>
          <p:nvSpPr>
            <p:cNvPr id="26" name="Oval 25"/>
            <p:cNvSpPr/>
            <p:nvPr/>
          </p:nvSpPr>
          <p:spPr>
            <a:xfrm>
              <a:off x="6743134" y="3585167"/>
              <a:ext cx="1440000" cy="1440000"/>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27" name="TextBox 26"/>
            <p:cNvSpPr txBox="1"/>
            <p:nvPr/>
          </p:nvSpPr>
          <p:spPr>
            <a:xfrm>
              <a:off x="6524409" y="4010409"/>
              <a:ext cx="1882991" cy="615553"/>
            </a:xfrm>
            <a:prstGeom prst="rect">
              <a:avLst/>
            </a:prstGeom>
            <a:noFill/>
            <a:ln>
              <a:noFill/>
            </a:ln>
          </p:spPr>
          <p:txBody>
            <a:bodyPr wrap="square" rtlCol="0">
              <a:spAutoFit/>
            </a:bodyPr>
            <a:lstStyle/>
            <a:p>
              <a:pPr algn="ctr"/>
              <a:r>
                <a:rPr lang="en-US" sz="1700" b="1" dirty="0" smtClean="0">
                  <a:solidFill>
                    <a:schemeClr val="bg1"/>
                  </a:solidFill>
                </a:rPr>
                <a:t>Screensaver </a:t>
              </a:r>
            </a:p>
            <a:p>
              <a:pPr algn="ctr"/>
              <a:r>
                <a:rPr lang="en-US" sz="1700" b="1" dirty="0" smtClean="0">
                  <a:solidFill>
                    <a:schemeClr val="bg1"/>
                  </a:solidFill>
                </a:rPr>
                <a:t>Advertising</a:t>
              </a:r>
            </a:p>
          </p:txBody>
        </p:sp>
      </p:grpSp>
      <p:sp>
        <p:nvSpPr>
          <p:cNvPr id="28" name="TextBox 27"/>
          <p:cNvSpPr txBox="1"/>
          <p:nvPr/>
        </p:nvSpPr>
        <p:spPr>
          <a:xfrm>
            <a:off x="680180" y="1544126"/>
            <a:ext cx="1817305" cy="646331"/>
          </a:xfrm>
          <a:prstGeom prst="rect">
            <a:avLst/>
          </a:prstGeom>
          <a:noFill/>
        </p:spPr>
        <p:txBody>
          <a:bodyPr wrap="square" rtlCol="0">
            <a:spAutoFit/>
          </a:bodyPr>
          <a:lstStyle/>
          <a:p>
            <a:pPr algn="ctr"/>
            <a:r>
              <a:rPr lang="en-US" dirty="0" smtClean="0"/>
              <a:t>Online Advertising</a:t>
            </a:r>
            <a:endParaRPr lang="en-US" dirty="0"/>
          </a:p>
        </p:txBody>
      </p:sp>
      <p:sp>
        <p:nvSpPr>
          <p:cNvPr id="30" name="TextBox 29"/>
          <p:cNvSpPr txBox="1"/>
          <p:nvPr/>
        </p:nvSpPr>
        <p:spPr>
          <a:xfrm>
            <a:off x="7474082" y="3551298"/>
            <a:ext cx="1440000" cy="969496"/>
          </a:xfrm>
          <a:prstGeom prst="rect">
            <a:avLst/>
          </a:prstGeom>
          <a:noFill/>
          <a:ln>
            <a:noFill/>
          </a:ln>
        </p:spPr>
        <p:txBody>
          <a:bodyPr wrap="square" rtlCol="0">
            <a:spAutoFit/>
          </a:bodyPr>
          <a:lstStyle/>
          <a:p>
            <a:pPr algn="ctr"/>
            <a:r>
              <a:rPr lang="en-US" sz="1900" b="1" dirty="0" smtClean="0">
                <a:solidFill>
                  <a:schemeClr val="bg1"/>
                </a:solidFill>
              </a:rPr>
              <a:t>Yammer: Word of Mouth</a:t>
            </a:r>
          </a:p>
        </p:txBody>
      </p:sp>
      <p:grpSp>
        <p:nvGrpSpPr>
          <p:cNvPr id="43" name="Group 42"/>
          <p:cNvGrpSpPr/>
          <p:nvPr/>
        </p:nvGrpSpPr>
        <p:grpSpPr>
          <a:xfrm>
            <a:off x="81079" y="3263378"/>
            <a:ext cx="1882991" cy="1440000"/>
            <a:chOff x="81079" y="2280552"/>
            <a:chExt cx="1882991" cy="1440000"/>
          </a:xfrm>
        </p:grpSpPr>
        <p:sp>
          <p:nvSpPr>
            <p:cNvPr id="31" name="Oval 30"/>
            <p:cNvSpPr/>
            <p:nvPr/>
          </p:nvSpPr>
          <p:spPr>
            <a:xfrm>
              <a:off x="288217" y="2280552"/>
              <a:ext cx="1440000" cy="144000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32" name="TextBox 31"/>
            <p:cNvSpPr txBox="1"/>
            <p:nvPr/>
          </p:nvSpPr>
          <p:spPr>
            <a:xfrm>
              <a:off x="81079" y="2623578"/>
              <a:ext cx="1882991" cy="707886"/>
            </a:xfrm>
            <a:prstGeom prst="rect">
              <a:avLst/>
            </a:prstGeom>
            <a:noFill/>
          </p:spPr>
          <p:txBody>
            <a:bodyPr wrap="square" rtlCol="0">
              <a:spAutoFit/>
            </a:bodyPr>
            <a:lstStyle/>
            <a:p>
              <a:pPr algn="ctr"/>
              <a:r>
                <a:rPr lang="en-US" sz="2000" b="1" dirty="0" smtClean="0">
                  <a:solidFill>
                    <a:schemeClr val="bg1"/>
                  </a:solidFill>
                </a:rPr>
                <a:t>Job</a:t>
              </a:r>
            </a:p>
            <a:p>
              <a:pPr algn="ctr"/>
              <a:r>
                <a:rPr lang="en-US" sz="2000" b="1" dirty="0" smtClean="0">
                  <a:solidFill>
                    <a:schemeClr val="bg1"/>
                  </a:solidFill>
                </a:rPr>
                <a:t>Sites</a:t>
              </a:r>
              <a:endParaRPr lang="en-US" sz="2000" b="1" dirty="0">
                <a:solidFill>
                  <a:schemeClr val="bg1"/>
                </a:solidFill>
              </a:endParaRPr>
            </a:p>
          </p:txBody>
        </p:sp>
      </p:grpSp>
      <p:grpSp>
        <p:nvGrpSpPr>
          <p:cNvPr id="42" name="Group 41"/>
          <p:cNvGrpSpPr/>
          <p:nvPr/>
        </p:nvGrpSpPr>
        <p:grpSpPr>
          <a:xfrm>
            <a:off x="614494" y="2242529"/>
            <a:ext cx="1882991" cy="1440000"/>
            <a:chOff x="796162" y="3263378"/>
            <a:chExt cx="1882991" cy="1440000"/>
          </a:xfrm>
        </p:grpSpPr>
        <p:sp>
          <p:nvSpPr>
            <p:cNvPr id="37" name="Oval 36"/>
            <p:cNvSpPr/>
            <p:nvPr/>
          </p:nvSpPr>
          <p:spPr>
            <a:xfrm>
              <a:off x="1003300" y="3263378"/>
              <a:ext cx="1440000" cy="144000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38" name="TextBox 37"/>
            <p:cNvSpPr txBox="1"/>
            <p:nvPr/>
          </p:nvSpPr>
          <p:spPr>
            <a:xfrm>
              <a:off x="796162" y="3760292"/>
              <a:ext cx="1882991" cy="400110"/>
            </a:xfrm>
            <a:prstGeom prst="rect">
              <a:avLst/>
            </a:prstGeom>
            <a:noFill/>
          </p:spPr>
          <p:txBody>
            <a:bodyPr wrap="square" rtlCol="0">
              <a:spAutoFit/>
            </a:bodyPr>
            <a:lstStyle/>
            <a:p>
              <a:pPr algn="ctr"/>
              <a:r>
                <a:rPr lang="en-US" sz="2000" b="1" dirty="0" smtClean="0">
                  <a:solidFill>
                    <a:schemeClr val="bg1"/>
                  </a:solidFill>
                </a:rPr>
                <a:t>SEO</a:t>
              </a:r>
              <a:endParaRPr lang="en-US" sz="2000" b="1" dirty="0">
                <a:solidFill>
                  <a:schemeClr val="bg1"/>
                </a:solidFill>
              </a:endParaRPr>
            </a:p>
          </p:txBody>
        </p:sp>
      </p:grpSp>
      <p:grpSp>
        <p:nvGrpSpPr>
          <p:cNvPr id="41" name="Group 40"/>
          <p:cNvGrpSpPr/>
          <p:nvPr/>
        </p:nvGrpSpPr>
        <p:grpSpPr>
          <a:xfrm>
            <a:off x="1382112" y="3263378"/>
            <a:ext cx="1882991" cy="1440000"/>
            <a:chOff x="2341375" y="2263200"/>
            <a:chExt cx="1882991" cy="1440000"/>
          </a:xfrm>
        </p:grpSpPr>
        <p:sp>
          <p:nvSpPr>
            <p:cNvPr id="39" name="Oval 38"/>
            <p:cNvSpPr/>
            <p:nvPr/>
          </p:nvSpPr>
          <p:spPr>
            <a:xfrm>
              <a:off x="2537565" y="2263200"/>
              <a:ext cx="1440000" cy="1440000"/>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40" name="TextBox 39"/>
            <p:cNvSpPr txBox="1"/>
            <p:nvPr/>
          </p:nvSpPr>
          <p:spPr>
            <a:xfrm>
              <a:off x="2341375" y="2478369"/>
              <a:ext cx="1882991" cy="1015663"/>
            </a:xfrm>
            <a:prstGeom prst="rect">
              <a:avLst/>
            </a:prstGeom>
            <a:noFill/>
          </p:spPr>
          <p:txBody>
            <a:bodyPr wrap="square" rtlCol="0">
              <a:spAutoFit/>
            </a:bodyPr>
            <a:lstStyle/>
            <a:p>
              <a:pPr algn="ctr"/>
              <a:r>
                <a:rPr lang="en-US" sz="2000" b="1" dirty="0" smtClean="0">
                  <a:solidFill>
                    <a:schemeClr val="bg1"/>
                  </a:solidFill>
                </a:rPr>
                <a:t>Display </a:t>
              </a:r>
            </a:p>
            <a:p>
              <a:pPr algn="ctr"/>
              <a:r>
                <a:rPr lang="en-US" sz="2000" b="1" dirty="0" smtClean="0">
                  <a:solidFill>
                    <a:schemeClr val="bg1"/>
                  </a:solidFill>
                </a:rPr>
                <a:t>and </a:t>
              </a:r>
            </a:p>
            <a:p>
              <a:pPr algn="ctr"/>
              <a:r>
                <a:rPr lang="en-US" sz="2000" b="1" dirty="0" smtClean="0">
                  <a:solidFill>
                    <a:schemeClr val="bg1"/>
                  </a:solidFill>
                </a:rPr>
                <a:t>mobile</a:t>
              </a:r>
              <a:endParaRPr lang="en-US" sz="2000" b="1" dirty="0">
                <a:solidFill>
                  <a:schemeClr val="bg1"/>
                </a:solidFill>
              </a:endParaRPr>
            </a:p>
          </p:txBody>
        </p:sp>
      </p:grpSp>
    </p:spTree>
    <p:extLst>
      <p:ext uri="{BB962C8B-B14F-4D97-AF65-F5344CB8AC3E}">
        <p14:creationId xmlns:p14="http://schemas.microsoft.com/office/powerpoint/2010/main" val="904494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10592</TotalTime>
  <Words>1162</Words>
  <Application>Microsoft Office PowerPoint</Application>
  <PresentationFormat>On-screen Show (4:3)</PresentationFormat>
  <Paragraphs>180</Paragraphs>
  <Slides>30</Slides>
  <Notes>30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Calibri</vt:lpstr>
      <vt:lpstr>Franklin Gothic Book</vt:lpstr>
      <vt:lpstr>Franklin Gothic Medium</vt:lpstr>
      <vt:lpstr>Georgia</vt:lpstr>
      <vt:lpstr>Mangal</vt:lpstr>
      <vt:lpstr>Tunga</vt:lpstr>
      <vt:lpstr>Wingdings</vt:lpstr>
      <vt:lpstr>Angles</vt:lpstr>
      <vt:lpstr>Custom Design</vt:lpstr>
      <vt:lpstr>1_Custom Design</vt:lpstr>
      <vt:lpstr>Department of Human Services National Graduate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Centrelink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WBB321</dc:creator>
  <cp:lastModifiedBy>Geiles, Sharon</cp:lastModifiedBy>
  <cp:revision>548</cp:revision>
  <cp:lastPrinted>2015-02-26T05:41:40Z</cp:lastPrinted>
  <dcterms:created xsi:type="dcterms:W3CDTF">2011-07-13T06:36:30Z</dcterms:created>
  <dcterms:modified xsi:type="dcterms:W3CDTF">2019-07-02T06:13:05Z</dcterms:modified>
</cp:coreProperties>
</file>